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307" r:id="rId3"/>
    <p:sldId id="350" r:id="rId4"/>
    <p:sldId id="291" r:id="rId5"/>
    <p:sldId id="322" r:id="rId6"/>
    <p:sldId id="313" r:id="rId7"/>
    <p:sldId id="315" r:id="rId8"/>
    <p:sldId id="318" r:id="rId9"/>
    <p:sldId id="319" r:id="rId10"/>
    <p:sldId id="321" r:id="rId11"/>
    <p:sldId id="308" r:id="rId12"/>
    <p:sldId id="342" r:id="rId13"/>
    <p:sldId id="325" r:id="rId14"/>
    <p:sldId id="324" r:id="rId15"/>
    <p:sldId id="348" r:id="rId16"/>
    <p:sldId id="349" r:id="rId17"/>
    <p:sldId id="328" r:id="rId18"/>
    <p:sldId id="329" r:id="rId19"/>
    <p:sldId id="330" r:id="rId20"/>
    <p:sldId id="331" r:id="rId21"/>
    <p:sldId id="332" r:id="rId22"/>
    <p:sldId id="333" r:id="rId23"/>
    <p:sldId id="334" r:id="rId24"/>
    <p:sldId id="335" r:id="rId25"/>
    <p:sldId id="336" r:id="rId26"/>
    <p:sldId id="337" r:id="rId27"/>
    <p:sldId id="338" r:id="rId28"/>
    <p:sldId id="340" r:id="rId29"/>
    <p:sldId id="309" r:id="rId30"/>
    <p:sldId id="356" r:id="rId31"/>
    <p:sldId id="357" r:id="rId32"/>
    <p:sldId id="358" r:id="rId33"/>
    <p:sldId id="359" r:id="rId34"/>
    <p:sldId id="360" r:id="rId35"/>
    <p:sldId id="355"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73714" autoAdjust="0"/>
  </p:normalViewPr>
  <p:slideViewPr>
    <p:cSldViewPr>
      <p:cViewPr>
        <p:scale>
          <a:sx n="80" d="100"/>
          <a:sy n="80" d="100"/>
        </p:scale>
        <p:origin x="-2514" y="-198"/>
      </p:cViewPr>
      <p:guideLst>
        <p:guide orient="horz" pos="2160"/>
        <p:guide pos="2880"/>
      </p:guideLst>
    </p:cSldViewPr>
  </p:slideViewPr>
  <p:outlineViewPr>
    <p:cViewPr>
      <p:scale>
        <a:sx n="33" d="100"/>
        <a:sy n="33" d="100"/>
      </p:scale>
      <p:origin x="0" y="7818"/>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746" y="15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FS4\SHARED\CRIHC\Clients-Projects\Greater%20Fort%20Wayne%20Inc\Target%20Industry%202016\Economic%20diversification.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S4\SHARED\CRIHC\Clients-Projects\Greater%20Fort%20Wayne%20Inc\Target%20Industry%202016\Components%20of%20population%20chang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1" dirty="0">
                <a:solidFill>
                  <a:schemeClr val="tx2"/>
                </a:solidFill>
              </a:rPr>
              <a:t>% of Jobs in </a:t>
            </a:r>
            <a:r>
              <a:rPr lang="en-US" b="1" dirty="0" smtClean="0">
                <a:solidFill>
                  <a:schemeClr val="tx2"/>
                </a:solidFill>
              </a:rPr>
              <a:t>Manufacturing, 2015</a:t>
            </a:r>
            <a:endParaRPr lang="en-US" b="1" dirty="0">
              <a:solidFill>
                <a:schemeClr val="tx2"/>
              </a:solidFill>
            </a:endParaRPr>
          </a:p>
        </c:rich>
      </c:tx>
      <c:layout/>
      <c:overlay val="0"/>
    </c:title>
    <c:autoTitleDeleted val="0"/>
    <c:plotArea>
      <c:layout>
        <c:manualLayout>
          <c:layoutTarget val="inner"/>
          <c:xMode val="edge"/>
          <c:yMode val="edge"/>
          <c:x val="0.21203881280647813"/>
          <c:y val="0.11183150183150183"/>
          <c:w val="0.74364092291797379"/>
          <c:h val="0.79640419947506558"/>
        </c:manualLayout>
      </c:layout>
      <c:barChart>
        <c:barDir val="bar"/>
        <c:grouping val="clustered"/>
        <c:varyColors val="0"/>
        <c:ser>
          <c:idx val="0"/>
          <c:order val="0"/>
          <c:tx>
            <c:strRef>
              <c:f>'Chairman Circle 2'!$D$123</c:f>
              <c:strCache>
                <c:ptCount val="1"/>
                <c:pt idx="0">
                  <c:v>% of Jobs in Manufacturing</c:v>
                </c:pt>
              </c:strCache>
            </c:strRef>
          </c:tx>
          <c:invertIfNegative val="0"/>
          <c:dPt>
            <c:idx val="0"/>
            <c:invertIfNegative val="0"/>
            <c:bubble3D val="0"/>
            <c:spPr>
              <a:solidFill>
                <a:schemeClr val="accent5">
                  <a:lumMod val="50000"/>
                </a:schemeClr>
              </a:solidFill>
            </c:spPr>
          </c:dPt>
          <c:dPt>
            <c:idx val="1"/>
            <c:invertIfNegative val="0"/>
            <c:bubble3D val="0"/>
            <c:spPr>
              <a:solidFill>
                <a:schemeClr val="accent2">
                  <a:lumMod val="50000"/>
                </a:schemeClr>
              </a:solidFill>
            </c:spPr>
          </c:dPt>
          <c:dPt>
            <c:idx val="2"/>
            <c:invertIfNegative val="0"/>
            <c:bubble3D val="0"/>
            <c:spPr>
              <a:solidFill>
                <a:schemeClr val="tx2">
                  <a:lumMod val="90000"/>
                  <a:lumOff val="10000"/>
                </a:schemeClr>
              </a:solidFill>
            </c:spPr>
          </c:dPt>
          <c:dPt>
            <c:idx val="3"/>
            <c:invertIfNegative val="0"/>
            <c:bubble3D val="0"/>
            <c:spPr>
              <a:solidFill>
                <a:schemeClr val="bg1">
                  <a:lumMod val="75000"/>
                </a:schemeClr>
              </a:solidFill>
            </c:spPr>
          </c:dPt>
          <c:dPt>
            <c:idx val="4"/>
            <c:invertIfNegative val="0"/>
            <c:bubble3D val="0"/>
            <c:spPr>
              <a:solidFill>
                <a:schemeClr val="bg1">
                  <a:lumMod val="50000"/>
                </a:schemeClr>
              </a:solidFill>
            </c:spPr>
          </c:dPt>
          <c:dPt>
            <c:idx val="5"/>
            <c:invertIfNegative val="0"/>
            <c:bubble3D val="0"/>
            <c:spPr>
              <a:solidFill>
                <a:schemeClr val="accent6"/>
              </a:solidFill>
            </c:spPr>
          </c:dPt>
          <c:dPt>
            <c:idx val="6"/>
            <c:invertIfNegative val="0"/>
            <c:bubble3D val="0"/>
            <c:spPr>
              <a:solidFill>
                <a:schemeClr val="tx2"/>
              </a:solidFill>
            </c:spPr>
          </c:dPt>
          <c:dPt>
            <c:idx val="7"/>
            <c:invertIfNegative val="0"/>
            <c:bubble3D val="0"/>
            <c:spPr>
              <a:solidFill>
                <a:schemeClr val="accent5"/>
              </a:solidFill>
            </c:spPr>
          </c:dPt>
          <c:dPt>
            <c:idx val="9"/>
            <c:invertIfNegative val="0"/>
            <c:bubble3D val="0"/>
            <c:spPr>
              <a:solidFill>
                <a:schemeClr val="accent4"/>
              </a:solidFill>
            </c:spPr>
          </c:dPt>
          <c:dPt>
            <c:idx val="10"/>
            <c:invertIfNegative val="0"/>
            <c:bubble3D val="0"/>
            <c:spPr>
              <a:solidFill>
                <a:schemeClr val="accent2"/>
              </a:solidFill>
            </c:spPr>
          </c:dPt>
          <c:dLbls>
            <c:txPr>
              <a:bodyPr/>
              <a:lstStyle/>
              <a:p>
                <a:pPr>
                  <a:defRPr sz="1100"/>
                </a:pPr>
                <a:endParaRPr lang="en-US"/>
              </a:p>
            </c:txPr>
            <c:showLegendKey val="0"/>
            <c:showVal val="1"/>
            <c:showCatName val="0"/>
            <c:showSerName val="0"/>
            <c:showPercent val="0"/>
            <c:showBubbleSize val="0"/>
            <c:showLeaderLines val="0"/>
          </c:dLbls>
          <c:cat>
            <c:strRef>
              <c:f>'Chairman Circle 2'!$A$124:$A$134</c:f>
              <c:strCache>
                <c:ptCount val="11"/>
                <c:pt idx="0">
                  <c:v>Allen (#892) </c:v>
                </c:pt>
                <c:pt idx="1">
                  <c:v>Wells (#411) </c:v>
                </c:pt>
                <c:pt idx="2">
                  <c:v>Wabash (#392)</c:v>
                </c:pt>
                <c:pt idx="3">
                  <c:v>Huntington (#277) </c:v>
                </c:pt>
                <c:pt idx="4">
                  <c:v>Steuben (#148) </c:v>
                </c:pt>
                <c:pt idx="5">
                  <c:v>Adams (#83) </c:v>
                </c:pt>
                <c:pt idx="6">
                  <c:v>Kosciusko (#58) </c:v>
                </c:pt>
                <c:pt idx="7">
                  <c:v>Whitley (#55) </c:v>
                </c:pt>
                <c:pt idx="8">
                  <c:v>DeKalb (#54) </c:v>
                </c:pt>
                <c:pt idx="9">
                  <c:v>Lagrange (#21) </c:v>
                </c:pt>
                <c:pt idx="10">
                  <c:v>Noble (#15) </c:v>
                </c:pt>
              </c:strCache>
            </c:strRef>
          </c:cat>
          <c:val>
            <c:numRef>
              <c:f>'Chairman Circle 2'!$D$124:$D$134</c:f>
              <c:numCache>
                <c:formatCode>0%</c:formatCode>
                <c:ptCount val="11"/>
                <c:pt idx="0">
                  <c:v>0.15955965012998818</c:v>
                </c:pt>
                <c:pt idx="1">
                  <c:v>0.2373995777734153</c:v>
                </c:pt>
                <c:pt idx="2">
                  <c:v>0.2411638948627759</c:v>
                </c:pt>
                <c:pt idx="3">
                  <c:v>0.2742873472257375</c:v>
                </c:pt>
                <c:pt idx="4">
                  <c:v>0.33195176899109369</c:v>
                </c:pt>
                <c:pt idx="5">
                  <c:v>0.37237120631131881</c:v>
                </c:pt>
                <c:pt idx="6">
                  <c:v>0.39894952027153829</c:v>
                </c:pt>
                <c:pt idx="7">
                  <c:v>0.39993190785307348</c:v>
                </c:pt>
                <c:pt idx="8">
                  <c:v>0.40369599310985871</c:v>
                </c:pt>
                <c:pt idx="9">
                  <c:v>0.47821105122695678</c:v>
                </c:pt>
                <c:pt idx="10">
                  <c:v>0.49159008005506216</c:v>
                </c:pt>
              </c:numCache>
            </c:numRef>
          </c:val>
        </c:ser>
        <c:dLbls>
          <c:showLegendKey val="0"/>
          <c:showVal val="0"/>
          <c:showCatName val="0"/>
          <c:showSerName val="0"/>
          <c:showPercent val="0"/>
          <c:showBubbleSize val="0"/>
        </c:dLbls>
        <c:gapWidth val="150"/>
        <c:axId val="114853760"/>
        <c:axId val="114855296"/>
      </c:barChart>
      <c:catAx>
        <c:axId val="114853760"/>
        <c:scaling>
          <c:orientation val="minMax"/>
        </c:scaling>
        <c:delete val="0"/>
        <c:axPos val="l"/>
        <c:majorTickMark val="out"/>
        <c:minorTickMark val="none"/>
        <c:tickLblPos val="nextTo"/>
        <c:txPr>
          <a:bodyPr/>
          <a:lstStyle/>
          <a:p>
            <a:pPr>
              <a:defRPr sz="1200"/>
            </a:pPr>
            <a:endParaRPr lang="en-US"/>
          </a:p>
        </c:txPr>
        <c:crossAx val="114855296"/>
        <c:crosses val="autoZero"/>
        <c:auto val="1"/>
        <c:lblAlgn val="ctr"/>
        <c:lblOffset val="100"/>
        <c:noMultiLvlLbl val="0"/>
      </c:catAx>
      <c:valAx>
        <c:axId val="114855296"/>
        <c:scaling>
          <c:orientation val="minMax"/>
        </c:scaling>
        <c:delete val="0"/>
        <c:axPos val="b"/>
        <c:majorGridlines/>
        <c:numFmt formatCode="0%" sourceLinked="1"/>
        <c:majorTickMark val="out"/>
        <c:minorTickMark val="none"/>
        <c:tickLblPos val="nextTo"/>
        <c:crossAx val="114853760"/>
        <c:crosses val="autoZero"/>
        <c:crossBetween val="between"/>
      </c:valAx>
    </c:plotArea>
    <c:plotVisOnly val="1"/>
    <c:dispBlanksAs val="gap"/>
    <c:showDLblsOverMax val="0"/>
  </c:chart>
  <c:spPr>
    <a:noFill/>
    <a:ln>
      <a:noFill/>
    </a:ln>
  </c:spPr>
  <c:txPr>
    <a:bodyPr/>
    <a:lstStyle/>
    <a:p>
      <a:pPr>
        <a:defRPr sz="1400" b="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896424503540832"/>
          <c:y val="0.11781606529639214"/>
          <c:w val="0.79828802060119841"/>
          <c:h val="0.71824243862737835"/>
        </c:manualLayout>
      </c:layout>
      <c:barChart>
        <c:barDir val="bar"/>
        <c:grouping val="stacked"/>
        <c:varyColors val="0"/>
        <c:ser>
          <c:idx val="0"/>
          <c:order val="0"/>
          <c:tx>
            <c:strRef>
              <c:f>Sheet1!$H$64</c:f>
              <c:strCache>
                <c:ptCount val="1"/>
                <c:pt idx="0">
                  <c:v>Domestic Migration</c:v>
                </c:pt>
              </c:strCache>
            </c:strRef>
          </c:tx>
          <c:invertIfNegative val="0"/>
          <c:dLbls>
            <c:showLegendKey val="0"/>
            <c:showVal val="1"/>
            <c:showCatName val="0"/>
            <c:showSerName val="0"/>
            <c:showPercent val="0"/>
            <c:showBubbleSize val="0"/>
            <c:showLeaderLines val="0"/>
          </c:dLbls>
          <c:cat>
            <c:strRef>
              <c:f>Sheet1!$G$65:$G$67</c:f>
              <c:strCache>
                <c:ptCount val="3"/>
                <c:pt idx="0">
                  <c:v>Allen County</c:v>
                </c:pt>
                <c:pt idx="1">
                  <c:v>10 Regional Counties</c:v>
                </c:pt>
                <c:pt idx="2">
                  <c:v>Northeast Indiana</c:v>
                </c:pt>
              </c:strCache>
            </c:strRef>
          </c:cat>
          <c:val>
            <c:numRef>
              <c:f>Sheet1!$H$65:$H$67</c:f>
              <c:numCache>
                <c:formatCode>#,##0_);\(#,##0\)</c:formatCode>
                <c:ptCount val="3"/>
                <c:pt idx="0">
                  <c:v>-2572</c:v>
                </c:pt>
                <c:pt idx="1">
                  <c:v>-5211</c:v>
                </c:pt>
                <c:pt idx="2">
                  <c:v>-7783</c:v>
                </c:pt>
              </c:numCache>
            </c:numRef>
          </c:val>
        </c:ser>
        <c:ser>
          <c:idx val="1"/>
          <c:order val="1"/>
          <c:tx>
            <c:strRef>
              <c:f>Sheet1!$I$64</c:f>
              <c:strCache>
                <c:ptCount val="1"/>
                <c:pt idx="0">
                  <c:v>International Migration</c:v>
                </c:pt>
              </c:strCache>
            </c:strRef>
          </c:tx>
          <c:invertIfNegative val="0"/>
          <c:dLbls>
            <c:showLegendKey val="0"/>
            <c:showVal val="1"/>
            <c:showCatName val="0"/>
            <c:showSerName val="0"/>
            <c:showPercent val="0"/>
            <c:showBubbleSize val="0"/>
            <c:showLeaderLines val="0"/>
          </c:dLbls>
          <c:cat>
            <c:strRef>
              <c:f>Sheet1!$G$65:$G$67</c:f>
              <c:strCache>
                <c:ptCount val="3"/>
                <c:pt idx="0">
                  <c:v>Allen County</c:v>
                </c:pt>
                <c:pt idx="1">
                  <c:v>10 Regional Counties</c:v>
                </c:pt>
                <c:pt idx="2">
                  <c:v>Northeast Indiana</c:v>
                </c:pt>
              </c:strCache>
            </c:strRef>
          </c:cat>
          <c:val>
            <c:numRef>
              <c:f>Sheet1!$I$65:$I$67</c:f>
              <c:numCache>
                <c:formatCode>#,##0_);\(#,##0\)</c:formatCode>
                <c:ptCount val="3"/>
                <c:pt idx="0">
                  <c:v>3370</c:v>
                </c:pt>
                <c:pt idx="1">
                  <c:v>640</c:v>
                </c:pt>
                <c:pt idx="2">
                  <c:v>4010</c:v>
                </c:pt>
              </c:numCache>
            </c:numRef>
          </c:val>
        </c:ser>
        <c:ser>
          <c:idx val="2"/>
          <c:order val="2"/>
          <c:tx>
            <c:strRef>
              <c:f>Sheet1!$J$64</c:f>
              <c:strCache>
                <c:ptCount val="1"/>
                <c:pt idx="0">
                  <c:v>Natural Change</c:v>
                </c:pt>
              </c:strCache>
            </c:strRef>
          </c:tx>
          <c:invertIfNegative val="0"/>
          <c:dLbls>
            <c:showLegendKey val="0"/>
            <c:showVal val="1"/>
            <c:showCatName val="0"/>
            <c:showSerName val="0"/>
            <c:showPercent val="0"/>
            <c:showBubbleSize val="0"/>
            <c:showLeaderLines val="0"/>
          </c:dLbls>
          <c:cat>
            <c:strRef>
              <c:f>Sheet1!$G$65:$G$67</c:f>
              <c:strCache>
                <c:ptCount val="3"/>
                <c:pt idx="0">
                  <c:v>Allen County</c:v>
                </c:pt>
                <c:pt idx="1">
                  <c:v>10 Regional Counties</c:v>
                </c:pt>
                <c:pt idx="2">
                  <c:v>Northeast Indiana</c:v>
                </c:pt>
              </c:strCache>
            </c:strRef>
          </c:cat>
          <c:val>
            <c:numRef>
              <c:f>Sheet1!$J$65:$J$67</c:f>
              <c:numCache>
                <c:formatCode>#,##0_);\(#,##0\)</c:formatCode>
                <c:ptCount val="3"/>
                <c:pt idx="0">
                  <c:v>10151</c:v>
                </c:pt>
                <c:pt idx="1">
                  <c:v>7270</c:v>
                </c:pt>
                <c:pt idx="2">
                  <c:v>17421</c:v>
                </c:pt>
              </c:numCache>
            </c:numRef>
          </c:val>
        </c:ser>
        <c:dLbls>
          <c:showLegendKey val="0"/>
          <c:showVal val="0"/>
          <c:showCatName val="0"/>
          <c:showSerName val="0"/>
          <c:showPercent val="0"/>
          <c:showBubbleSize val="0"/>
        </c:dLbls>
        <c:gapWidth val="150"/>
        <c:overlap val="100"/>
        <c:axId val="101794176"/>
        <c:axId val="101795712"/>
      </c:barChart>
      <c:catAx>
        <c:axId val="101794176"/>
        <c:scaling>
          <c:orientation val="minMax"/>
        </c:scaling>
        <c:delete val="0"/>
        <c:axPos val="l"/>
        <c:majorTickMark val="out"/>
        <c:minorTickMark val="none"/>
        <c:tickLblPos val="low"/>
        <c:txPr>
          <a:bodyPr/>
          <a:lstStyle/>
          <a:p>
            <a:pPr>
              <a:defRPr sz="1200" b="1"/>
            </a:pPr>
            <a:endParaRPr lang="en-US"/>
          </a:p>
        </c:txPr>
        <c:crossAx val="101795712"/>
        <c:crosses val="autoZero"/>
        <c:auto val="1"/>
        <c:lblAlgn val="ctr"/>
        <c:lblOffset val="100"/>
        <c:noMultiLvlLbl val="0"/>
      </c:catAx>
      <c:valAx>
        <c:axId val="101795712"/>
        <c:scaling>
          <c:orientation val="minMax"/>
        </c:scaling>
        <c:delete val="0"/>
        <c:axPos val="b"/>
        <c:majorGridlines/>
        <c:numFmt formatCode="#,##0_);\(#,##0\)" sourceLinked="1"/>
        <c:majorTickMark val="out"/>
        <c:minorTickMark val="none"/>
        <c:tickLblPos val="nextTo"/>
        <c:crossAx val="101794176"/>
        <c:crosses val="autoZero"/>
        <c:crossBetween val="between"/>
      </c:valAx>
    </c:plotArea>
    <c:legend>
      <c:legendPos val="r"/>
      <c:layout>
        <c:manualLayout>
          <c:xMode val="edge"/>
          <c:yMode val="edge"/>
          <c:x val="0.14013557812198785"/>
          <c:y val="2.4672362957651631E-2"/>
          <c:w val="0.81557377341153359"/>
          <c:h val="7.3246881176889919E-2"/>
        </c:manualLayout>
      </c:layout>
      <c:overlay val="0"/>
      <c:txPr>
        <a:bodyPr/>
        <a:lstStyle/>
        <a:p>
          <a:pPr>
            <a:defRPr sz="1200"/>
          </a:pPr>
          <a:endParaRPr lang="en-US"/>
        </a:p>
      </c:txPr>
    </c:legend>
    <c:plotVisOnly val="1"/>
    <c:dispBlanksAs val="gap"/>
    <c:showDLblsOverMax val="0"/>
  </c:chart>
  <c:spPr>
    <a:noFill/>
    <a:ln>
      <a:noFill/>
    </a:ln>
  </c:spPr>
  <c:txPr>
    <a:bodyPr/>
    <a:lstStyle/>
    <a:p>
      <a:pPr>
        <a:defRPr sz="11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3FC400-9F84-4DFD-A2AC-5D4A54502484}" type="doc">
      <dgm:prSet loTypeId="urn:microsoft.com/office/officeart/2005/8/layout/hierarchy4" loCatId="relationship" qsTypeId="urn:microsoft.com/office/officeart/2005/8/quickstyle/simple1" qsCatId="simple" csTypeId="urn:microsoft.com/office/officeart/2005/8/colors/colorful1" csCatId="colorful" phldr="1"/>
      <dgm:spPr/>
      <dgm:t>
        <a:bodyPr/>
        <a:lstStyle/>
        <a:p>
          <a:endParaRPr lang="en-US"/>
        </a:p>
      </dgm:t>
    </dgm:pt>
    <dgm:pt modelId="{B51B9696-692B-49A9-8C11-2ED2D57B952B}">
      <dgm:prSet phldrT="[Text]" custT="1"/>
      <dgm:spPr/>
      <dgm:t>
        <a:bodyPr/>
        <a:lstStyle/>
        <a:p>
          <a:r>
            <a:rPr lang="en-US" sz="1800" dirty="0"/>
            <a:t>Northeast Indiana Target Industries </a:t>
          </a:r>
        </a:p>
      </dgm:t>
    </dgm:pt>
    <dgm:pt modelId="{02FDDBC3-77F4-40F8-939B-B12213754869}" type="parTrans" cxnId="{823D3686-5258-4E7F-A47E-DAEE3F0AC123}">
      <dgm:prSet/>
      <dgm:spPr/>
      <dgm:t>
        <a:bodyPr/>
        <a:lstStyle/>
        <a:p>
          <a:endParaRPr lang="en-US"/>
        </a:p>
      </dgm:t>
    </dgm:pt>
    <dgm:pt modelId="{CA81B373-F096-4F95-92B9-DE1D8AAC38C0}" type="sibTrans" cxnId="{823D3686-5258-4E7F-A47E-DAEE3F0AC123}">
      <dgm:prSet/>
      <dgm:spPr/>
      <dgm:t>
        <a:bodyPr/>
        <a:lstStyle/>
        <a:p>
          <a:endParaRPr lang="en-US"/>
        </a:p>
      </dgm:t>
    </dgm:pt>
    <dgm:pt modelId="{ECB09A1B-CDAB-45A4-AB65-99F640B04512}">
      <dgm:prSet phldrT="[Text]" custT="1"/>
      <dgm:spPr/>
      <dgm:t>
        <a:bodyPr/>
        <a:lstStyle/>
        <a:p>
          <a:r>
            <a:rPr lang="en-US" sz="1600" i="1" dirty="0"/>
            <a:t>Established</a:t>
          </a:r>
          <a:r>
            <a:rPr lang="en-US" sz="2000" dirty="0"/>
            <a:t> </a:t>
          </a:r>
        </a:p>
      </dgm:t>
    </dgm:pt>
    <dgm:pt modelId="{EC9D5864-2704-476B-ACDB-2602D4D02273}" type="parTrans" cxnId="{33AF5B3D-1609-4C47-B13B-1EBABB3BB13B}">
      <dgm:prSet/>
      <dgm:spPr/>
      <dgm:t>
        <a:bodyPr/>
        <a:lstStyle/>
        <a:p>
          <a:endParaRPr lang="en-US"/>
        </a:p>
      </dgm:t>
    </dgm:pt>
    <dgm:pt modelId="{3F73DCC7-73A4-41FC-989B-519FB11DBB3B}" type="sibTrans" cxnId="{33AF5B3D-1609-4C47-B13B-1EBABB3BB13B}">
      <dgm:prSet/>
      <dgm:spPr/>
      <dgm:t>
        <a:bodyPr/>
        <a:lstStyle/>
        <a:p>
          <a:endParaRPr lang="en-US"/>
        </a:p>
      </dgm:t>
    </dgm:pt>
    <dgm:pt modelId="{FCD79A4E-1E35-4B4E-8C43-0F26ADDA1528}">
      <dgm:prSet phldrT="[Text]" custT="1"/>
      <dgm:spPr>
        <a:ln>
          <a:solidFill>
            <a:schemeClr val="accent2"/>
          </a:solidFill>
        </a:ln>
      </dgm:spPr>
      <dgm:t>
        <a:bodyPr/>
        <a:lstStyle/>
        <a:p>
          <a:r>
            <a:rPr lang="en-US" sz="1400" b="1" dirty="0"/>
            <a:t>Medical Device &amp; Technology</a:t>
          </a:r>
        </a:p>
      </dgm:t>
    </dgm:pt>
    <dgm:pt modelId="{566C319D-7597-4B8F-BBB5-C324EE88FA0D}" type="parTrans" cxnId="{F6C9F438-C2F1-4B42-9CE0-E10CAA89B01B}">
      <dgm:prSet/>
      <dgm:spPr/>
      <dgm:t>
        <a:bodyPr/>
        <a:lstStyle/>
        <a:p>
          <a:endParaRPr lang="en-US"/>
        </a:p>
      </dgm:t>
    </dgm:pt>
    <dgm:pt modelId="{26D87AFC-9F64-45F0-A32F-C652734FEBE3}" type="sibTrans" cxnId="{F6C9F438-C2F1-4B42-9CE0-E10CAA89B01B}">
      <dgm:prSet/>
      <dgm:spPr/>
      <dgm:t>
        <a:bodyPr/>
        <a:lstStyle/>
        <a:p>
          <a:endParaRPr lang="en-US"/>
        </a:p>
      </dgm:t>
    </dgm:pt>
    <dgm:pt modelId="{60606AFC-F263-4CB0-ABA9-83E7EE48E649}">
      <dgm:prSet phldrT="[Text]" custT="1"/>
      <dgm:spPr>
        <a:solidFill>
          <a:schemeClr val="accent4"/>
        </a:solidFill>
      </dgm:spPr>
      <dgm:t>
        <a:bodyPr/>
        <a:lstStyle/>
        <a:p>
          <a:r>
            <a:rPr lang="en-US" sz="1600" i="1" dirty="0"/>
            <a:t>Emerging </a:t>
          </a:r>
        </a:p>
      </dgm:t>
    </dgm:pt>
    <dgm:pt modelId="{DA3E4D2B-ED34-4301-B899-CC39324A97B3}" type="parTrans" cxnId="{0EE46998-CB3A-4084-9B60-3ACF1AD7EA6E}">
      <dgm:prSet/>
      <dgm:spPr/>
      <dgm:t>
        <a:bodyPr/>
        <a:lstStyle/>
        <a:p>
          <a:endParaRPr lang="en-US"/>
        </a:p>
      </dgm:t>
    </dgm:pt>
    <dgm:pt modelId="{CF424583-40C5-4D56-870A-3322BB1E8BCB}" type="sibTrans" cxnId="{0EE46998-CB3A-4084-9B60-3ACF1AD7EA6E}">
      <dgm:prSet/>
      <dgm:spPr/>
      <dgm:t>
        <a:bodyPr/>
        <a:lstStyle/>
        <a:p>
          <a:endParaRPr lang="en-US"/>
        </a:p>
      </dgm:t>
    </dgm:pt>
    <dgm:pt modelId="{BD536A30-B7FB-418B-A228-9AD8C639BB7E}">
      <dgm:prSet phldrT="[Text]" custT="1"/>
      <dgm:spPr>
        <a:ln>
          <a:solidFill>
            <a:schemeClr val="accent4"/>
          </a:solidFill>
        </a:ln>
      </dgm:spPr>
      <dgm:t>
        <a:bodyPr/>
        <a:lstStyle/>
        <a:p>
          <a:r>
            <a:rPr lang="en-US" sz="1400" b="1" dirty="0"/>
            <a:t>Design and Craftsmanship</a:t>
          </a:r>
        </a:p>
      </dgm:t>
    </dgm:pt>
    <dgm:pt modelId="{648F3ABC-9AB5-416E-AF31-2FCF9C1449C8}" type="parTrans" cxnId="{E6E3E11F-49CE-42B0-85A3-C15740609E3B}">
      <dgm:prSet/>
      <dgm:spPr/>
      <dgm:t>
        <a:bodyPr/>
        <a:lstStyle/>
        <a:p>
          <a:endParaRPr lang="en-US"/>
        </a:p>
      </dgm:t>
    </dgm:pt>
    <dgm:pt modelId="{69E818ED-A601-4623-9C34-FB3E9DE26A54}" type="sibTrans" cxnId="{E6E3E11F-49CE-42B0-85A3-C15740609E3B}">
      <dgm:prSet/>
      <dgm:spPr/>
      <dgm:t>
        <a:bodyPr/>
        <a:lstStyle/>
        <a:p>
          <a:endParaRPr lang="en-US"/>
        </a:p>
      </dgm:t>
    </dgm:pt>
    <dgm:pt modelId="{54164A27-0E61-450C-8E06-6D439684BFB0}">
      <dgm:prSet custT="1"/>
      <dgm:spPr>
        <a:ln>
          <a:solidFill>
            <a:schemeClr val="accent4"/>
          </a:solidFill>
        </a:ln>
      </dgm:spPr>
      <dgm:t>
        <a:bodyPr/>
        <a:lstStyle/>
        <a:p>
          <a:r>
            <a:rPr lang="en-US" sz="1400" b="1" dirty="0"/>
            <a:t>Food and Beverage </a:t>
          </a:r>
        </a:p>
      </dgm:t>
    </dgm:pt>
    <dgm:pt modelId="{7BDE6CDC-950B-4EA1-BE3D-F56B8A72610C}" type="parTrans" cxnId="{B322BF5D-0A7F-42D7-BBC2-7D5ED7A6687B}">
      <dgm:prSet/>
      <dgm:spPr/>
      <dgm:t>
        <a:bodyPr/>
        <a:lstStyle/>
        <a:p>
          <a:endParaRPr lang="en-US"/>
        </a:p>
      </dgm:t>
    </dgm:pt>
    <dgm:pt modelId="{9CE416B0-CEC2-4525-873A-5870699123BF}" type="sibTrans" cxnId="{B322BF5D-0A7F-42D7-BBC2-7D5ED7A6687B}">
      <dgm:prSet/>
      <dgm:spPr/>
      <dgm:t>
        <a:bodyPr/>
        <a:lstStyle/>
        <a:p>
          <a:endParaRPr lang="en-US"/>
        </a:p>
      </dgm:t>
    </dgm:pt>
    <dgm:pt modelId="{E905EC68-CF23-41C1-B528-F63915A58195}">
      <dgm:prSet custT="1"/>
      <dgm:spPr>
        <a:ln>
          <a:solidFill>
            <a:schemeClr val="accent4"/>
          </a:solidFill>
        </a:ln>
      </dgm:spPr>
      <dgm:t>
        <a:bodyPr/>
        <a:lstStyle/>
        <a:p>
          <a:r>
            <a:rPr lang="en-US" sz="1400" b="1" dirty="0"/>
            <a:t>Advanced Materials</a:t>
          </a:r>
        </a:p>
      </dgm:t>
    </dgm:pt>
    <dgm:pt modelId="{534722CF-4169-47EB-AEAE-5C26835D66E4}" type="parTrans" cxnId="{C89A6232-0C4D-44D8-81C6-50F3A3CE6102}">
      <dgm:prSet/>
      <dgm:spPr/>
      <dgm:t>
        <a:bodyPr/>
        <a:lstStyle/>
        <a:p>
          <a:endParaRPr lang="en-US"/>
        </a:p>
      </dgm:t>
    </dgm:pt>
    <dgm:pt modelId="{FAA7C416-4B5C-45A4-AFDD-8ADFC6CE42BB}" type="sibTrans" cxnId="{C89A6232-0C4D-44D8-81C6-50F3A3CE6102}">
      <dgm:prSet/>
      <dgm:spPr/>
      <dgm:t>
        <a:bodyPr/>
        <a:lstStyle/>
        <a:p>
          <a:endParaRPr lang="en-US"/>
        </a:p>
      </dgm:t>
    </dgm:pt>
    <dgm:pt modelId="{C12A2F1D-F599-42CB-8D8B-362302373682}">
      <dgm:prSet phldrT="[Text]" custT="1"/>
      <dgm:spPr>
        <a:ln>
          <a:solidFill>
            <a:schemeClr val="accent4"/>
          </a:solidFill>
        </a:ln>
      </dgm:spPr>
      <dgm:t>
        <a:bodyPr/>
        <a:lstStyle/>
        <a:p>
          <a:r>
            <a:rPr lang="en-US" sz="1400" b="1" dirty="0" smtClean="0"/>
            <a:t>Logistics </a:t>
          </a:r>
          <a:endParaRPr lang="en-US" sz="1400" b="1" dirty="0"/>
        </a:p>
      </dgm:t>
    </dgm:pt>
    <dgm:pt modelId="{BFF585B6-B3EC-48B2-AA5F-3EE3F6D5E330}" type="parTrans" cxnId="{32349D61-1D3B-4427-B02A-BAD2244A131B}">
      <dgm:prSet/>
      <dgm:spPr/>
      <dgm:t>
        <a:bodyPr/>
        <a:lstStyle/>
        <a:p>
          <a:endParaRPr lang="en-US"/>
        </a:p>
      </dgm:t>
    </dgm:pt>
    <dgm:pt modelId="{AA98FF08-6B9D-45FA-908C-9EF3FE2E971F}" type="sibTrans" cxnId="{32349D61-1D3B-4427-B02A-BAD2244A131B}">
      <dgm:prSet/>
      <dgm:spPr/>
      <dgm:t>
        <a:bodyPr/>
        <a:lstStyle/>
        <a:p>
          <a:endParaRPr lang="en-US"/>
        </a:p>
      </dgm:t>
    </dgm:pt>
    <dgm:pt modelId="{CC869E97-B903-4442-962C-EB2429ED3EE5}">
      <dgm:prSet phldrT="[Text]" custT="1"/>
      <dgm:spPr>
        <a:ln>
          <a:solidFill>
            <a:schemeClr val="accent2"/>
          </a:solidFill>
        </a:ln>
      </dgm:spPr>
      <dgm:t>
        <a:bodyPr/>
        <a:lstStyle/>
        <a:p>
          <a:r>
            <a:rPr lang="en-US" sz="1400" b="1" dirty="0"/>
            <a:t>Specialty Insurance</a:t>
          </a:r>
        </a:p>
      </dgm:t>
    </dgm:pt>
    <dgm:pt modelId="{2805030E-9131-4BE8-8C1D-2BF3AA12DEF4}" type="parTrans" cxnId="{CFBD8659-1E7B-4CA6-8DF5-59AFB3631A8F}">
      <dgm:prSet/>
      <dgm:spPr/>
      <dgm:t>
        <a:bodyPr/>
        <a:lstStyle/>
        <a:p>
          <a:endParaRPr lang="en-US"/>
        </a:p>
      </dgm:t>
    </dgm:pt>
    <dgm:pt modelId="{143AC347-D131-49DF-AA0D-B1F04FA0B1DE}" type="sibTrans" cxnId="{CFBD8659-1E7B-4CA6-8DF5-59AFB3631A8F}">
      <dgm:prSet/>
      <dgm:spPr/>
      <dgm:t>
        <a:bodyPr/>
        <a:lstStyle/>
        <a:p>
          <a:endParaRPr lang="en-US"/>
        </a:p>
      </dgm:t>
    </dgm:pt>
    <dgm:pt modelId="{56CC1215-5F5E-402A-A0C7-FD7DFEDBF884}">
      <dgm:prSet phldrT="[Text]" custT="1"/>
      <dgm:spPr>
        <a:ln>
          <a:solidFill>
            <a:schemeClr val="accent2"/>
          </a:solidFill>
        </a:ln>
      </dgm:spPr>
      <dgm:t>
        <a:bodyPr/>
        <a:lstStyle/>
        <a:p>
          <a:r>
            <a:rPr lang="en-US" sz="1400" b="1" dirty="0"/>
            <a:t>Vehicles</a:t>
          </a:r>
        </a:p>
      </dgm:t>
    </dgm:pt>
    <dgm:pt modelId="{6A4B2904-7036-4372-B6A6-B528C2511CEB}" type="parTrans" cxnId="{07CB4E42-EC5E-44DD-B95E-DED76779EE61}">
      <dgm:prSet/>
      <dgm:spPr/>
      <dgm:t>
        <a:bodyPr/>
        <a:lstStyle/>
        <a:p>
          <a:endParaRPr lang="en-US"/>
        </a:p>
      </dgm:t>
    </dgm:pt>
    <dgm:pt modelId="{2595EBF2-DFDC-41D1-BDA0-E1FFC77BF64D}" type="sibTrans" cxnId="{07CB4E42-EC5E-44DD-B95E-DED76779EE61}">
      <dgm:prSet/>
      <dgm:spPr/>
      <dgm:t>
        <a:bodyPr/>
        <a:lstStyle/>
        <a:p>
          <a:endParaRPr lang="en-US"/>
        </a:p>
      </dgm:t>
    </dgm:pt>
    <dgm:pt modelId="{89281131-295C-402B-9AD1-465A01ED8464}" type="pres">
      <dgm:prSet presAssocID="{0C3FC400-9F84-4DFD-A2AC-5D4A54502484}" presName="Name0" presStyleCnt="0">
        <dgm:presLayoutVars>
          <dgm:chPref val="1"/>
          <dgm:dir/>
          <dgm:animOne val="branch"/>
          <dgm:animLvl val="lvl"/>
          <dgm:resizeHandles/>
        </dgm:presLayoutVars>
      </dgm:prSet>
      <dgm:spPr/>
      <dgm:t>
        <a:bodyPr/>
        <a:lstStyle/>
        <a:p>
          <a:endParaRPr lang="en-US"/>
        </a:p>
      </dgm:t>
    </dgm:pt>
    <dgm:pt modelId="{3CAB6BDD-1263-4269-BF3E-C13B7036E450}" type="pres">
      <dgm:prSet presAssocID="{B51B9696-692B-49A9-8C11-2ED2D57B952B}" presName="vertOne" presStyleCnt="0"/>
      <dgm:spPr/>
    </dgm:pt>
    <dgm:pt modelId="{7547F5ED-A40D-4D1E-8F6C-E18139732BD8}" type="pres">
      <dgm:prSet presAssocID="{B51B9696-692B-49A9-8C11-2ED2D57B952B}" presName="txOne" presStyleLbl="node0" presStyleIdx="0" presStyleCnt="1" custScaleY="52896">
        <dgm:presLayoutVars>
          <dgm:chPref val="3"/>
        </dgm:presLayoutVars>
      </dgm:prSet>
      <dgm:spPr/>
      <dgm:t>
        <a:bodyPr/>
        <a:lstStyle/>
        <a:p>
          <a:endParaRPr lang="en-US"/>
        </a:p>
      </dgm:t>
    </dgm:pt>
    <dgm:pt modelId="{415C7BFB-98B1-45DD-A37E-38D61ECEFC06}" type="pres">
      <dgm:prSet presAssocID="{B51B9696-692B-49A9-8C11-2ED2D57B952B}" presName="parTransOne" presStyleCnt="0"/>
      <dgm:spPr/>
    </dgm:pt>
    <dgm:pt modelId="{D62900F7-75DC-45C0-974E-79604D016376}" type="pres">
      <dgm:prSet presAssocID="{B51B9696-692B-49A9-8C11-2ED2D57B952B}" presName="horzOne" presStyleCnt="0"/>
      <dgm:spPr/>
    </dgm:pt>
    <dgm:pt modelId="{97BFAC7F-144E-4339-8B72-35A9B64440EA}" type="pres">
      <dgm:prSet presAssocID="{ECB09A1B-CDAB-45A4-AB65-99F640B04512}" presName="vertTwo" presStyleCnt="0"/>
      <dgm:spPr/>
    </dgm:pt>
    <dgm:pt modelId="{689279F9-3FD7-49EC-810B-6BEDFB078834}" type="pres">
      <dgm:prSet presAssocID="{ECB09A1B-CDAB-45A4-AB65-99F640B04512}" presName="txTwo" presStyleLbl="node2" presStyleIdx="0" presStyleCnt="2" custScaleY="28509">
        <dgm:presLayoutVars>
          <dgm:chPref val="3"/>
        </dgm:presLayoutVars>
      </dgm:prSet>
      <dgm:spPr/>
      <dgm:t>
        <a:bodyPr/>
        <a:lstStyle/>
        <a:p>
          <a:endParaRPr lang="en-US"/>
        </a:p>
      </dgm:t>
    </dgm:pt>
    <dgm:pt modelId="{9CCC5913-87CC-4CF3-A5EF-9E52AB936087}" type="pres">
      <dgm:prSet presAssocID="{ECB09A1B-CDAB-45A4-AB65-99F640B04512}" presName="parTransTwo" presStyleCnt="0"/>
      <dgm:spPr/>
    </dgm:pt>
    <dgm:pt modelId="{5A3809E9-0755-4010-B495-BE081A1BD0D0}" type="pres">
      <dgm:prSet presAssocID="{ECB09A1B-CDAB-45A4-AB65-99F640B04512}" presName="horzTwo" presStyleCnt="0"/>
      <dgm:spPr/>
    </dgm:pt>
    <dgm:pt modelId="{B7505198-C6E0-40EA-80C8-5FCCAD23B625}" type="pres">
      <dgm:prSet presAssocID="{FCD79A4E-1E35-4B4E-8C43-0F26ADDA1528}" presName="vertThree" presStyleCnt="0"/>
      <dgm:spPr/>
    </dgm:pt>
    <dgm:pt modelId="{B456FCF1-2E81-486A-A5D6-6DB531822627}" type="pres">
      <dgm:prSet presAssocID="{FCD79A4E-1E35-4B4E-8C43-0F26ADDA1528}" presName="txThree" presStyleLbl="node3" presStyleIdx="0" presStyleCnt="7" custScaleY="77403">
        <dgm:presLayoutVars>
          <dgm:chPref val="3"/>
        </dgm:presLayoutVars>
      </dgm:prSet>
      <dgm:spPr/>
      <dgm:t>
        <a:bodyPr/>
        <a:lstStyle/>
        <a:p>
          <a:endParaRPr lang="en-US"/>
        </a:p>
      </dgm:t>
    </dgm:pt>
    <dgm:pt modelId="{668BAC75-FFC6-478E-9755-19608C80939B}" type="pres">
      <dgm:prSet presAssocID="{FCD79A4E-1E35-4B4E-8C43-0F26ADDA1528}" presName="horzThree" presStyleCnt="0"/>
      <dgm:spPr/>
    </dgm:pt>
    <dgm:pt modelId="{F45B6B71-24E9-4B02-89F2-164FFF63F703}" type="pres">
      <dgm:prSet presAssocID="{26D87AFC-9F64-45F0-A32F-C652734FEBE3}" presName="sibSpaceThree" presStyleCnt="0"/>
      <dgm:spPr/>
    </dgm:pt>
    <dgm:pt modelId="{AC0623B6-BFAD-467C-BD08-539D7C1F8BD6}" type="pres">
      <dgm:prSet presAssocID="{CC869E97-B903-4442-962C-EB2429ED3EE5}" presName="vertThree" presStyleCnt="0"/>
      <dgm:spPr/>
    </dgm:pt>
    <dgm:pt modelId="{02FCE20E-F1E9-489D-AF4D-1FF1A323D8A6}" type="pres">
      <dgm:prSet presAssocID="{CC869E97-B903-4442-962C-EB2429ED3EE5}" presName="txThree" presStyleLbl="node3" presStyleIdx="1" presStyleCnt="7" custScaleY="75822">
        <dgm:presLayoutVars>
          <dgm:chPref val="3"/>
        </dgm:presLayoutVars>
      </dgm:prSet>
      <dgm:spPr/>
      <dgm:t>
        <a:bodyPr/>
        <a:lstStyle/>
        <a:p>
          <a:endParaRPr lang="en-US"/>
        </a:p>
      </dgm:t>
    </dgm:pt>
    <dgm:pt modelId="{14075351-6A0A-4AE8-9A6B-8CF677330B91}" type="pres">
      <dgm:prSet presAssocID="{CC869E97-B903-4442-962C-EB2429ED3EE5}" presName="horzThree" presStyleCnt="0"/>
      <dgm:spPr/>
    </dgm:pt>
    <dgm:pt modelId="{9469EB3A-C39E-4D32-BA63-1DAE33A26AFF}" type="pres">
      <dgm:prSet presAssocID="{143AC347-D131-49DF-AA0D-B1F04FA0B1DE}" presName="sibSpaceThree" presStyleCnt="0"/>
      <dgm:spPr/>
    </dgm:pt>
    <dgm:pt modelId="{B8A4D611-BF42-4471-AA38-3D57F771823E}" type="pres">
      <dgm:prSet presAssocID="{56CC1215-5F5E-402A-A0C7-FD7DFEDBF884}" presName="vertThree" presStyleCnt="0"/>
      <dgm:spPr/>
    </dgm:pt>
    <dgm:pt modelId="{1FCAA59A-6655-41BF-B387-CB0D1E913A78}" type="pres">
      <dgm:prSet presAssocID="{56CC1215-5F5E-402A-A0C7-FD7DFEDBF884}" presName="txThree" presStyleLbl="node3" presStyleIdx="2" presStyleCnt="7" custScaleY="77403">
        <dgm:presLayoutVars>
          <dgm:chPref val="3"/>
        </dgm:presLayoutVars>
      </dgm:prSet>
      <dgm:spPr/>
      <dgm:t>
        <a:bodyPr/>
        <a:lstStyle/>
        <a:p>
          <a:endParaRPr lang="en-US"/>
        </a:p>
      </dgm:t>
    </dgm:pt>
    <dgm:pt modelId="{4CDF1D71-808E-475D-BF7A-2EC7AB55336A}" type="pres">
      <dgm:prSet presAssocID="{56CC1215-5F5E-402A-A0C7-FD7DFEDBF884}" presName="horzThree" presStyleCnt="0"/>
      <dgm:spPr/>
    </dgm:pt>
    <dgm:pt modelId="{7DF35482-946B-4E3E-9515-930F128BCA82}" type="pres">
      <dgm:prSet presAssocID="{3F73DCC7-73A4-41FC-989B-519FB11DBB3B}" presName="sibSpaceTwo" presStyleCnt="0"/>
      <dgm:spPr/>
    </dgm:pt>
    <dgm:pt modelId="{7AC896F9-ADC1-4169-9E38-1A243E305AA7}" type="pres">
      <dgm:prSet presAssocID="{60606AFC-F263-4CB0-ABA9-83E7EE48E649}" presName="vertTwo" presStyleCnt="0"/>
      <dgm:spPr/>
    </dgm:pt>
    <dgm:pt modelId="{2AC4775F-9805-4CFE-9AF1-4FA245AF9307}" type="pres">
      <dgm:prSet presAssocID="{60606AFC-F263-4CB0-ABA9-83E7EE48E649}" presName="txTwo" presStyleLbl="node2" presStyleIdx="1" presStyleCnt="2" custScaleY="31176">
        <dgm:presLayoutVars>
          <dgm:chPref val="3"/>
        </dgm:presLayoutVars>
      </dgm:prSet>
      <dgm:spPr/>
      <dgm:t>
        <a:bodyPr/>
        <a:lstStyle/>
        <a:p>
          <a:endParaRPr lang="en-US"/>
        </a:p>
      </dgm:t>
    </dgm:pt>
    <dgm:pt modelId="{13F53F7D-C3CA-4A61-8654-5FBDE65F0920}" type="pres">
      <dgm:prSet presAssocID="{60606AFC-F263-4CB0-ABA9-83E7EE48E649}" presName="parTransTwo" presStyleCnt="0"/>
      <dgm:spPr/>
    </dgm:pt>
    <dgm:pt modelId="{340DDBFA-0478-45B9-A659-B930C8E91F3C}" type="pres">
      <dgm:prSet presAssocID="{60606AFC-F263-4CB0-ABA9-83E7EE48E649}" presName="horzTwo" presStyleCnt="0"/>
      <dgm:spPr/>
    </dgm:pt>
    <dgm:pt modelId="{79328CBE-7140-42A3-920C-B2159F2367EF}" type="pres">
      <dgm:prSet presAssocID="{BD536A30-B7FB-418B-A228-9AD8C639BB7E}" presName="vertThree" presStyleCnt="0"/>
      <dgm:spPr/>
    </dgm:pt>
    <dgm:pt modelId="{9B74872D-B71D-42FF-8421-A8336AF93C87}" type="pres">
      <dgm:prSet presAssocID="{BD536A30-B7FB-418B-A228-9AD8C639BB7E}" presName="txThree" presStyleLbl="node3" presStyleIdx="3" presStyleCnt="7" custScaleX="112578" custScaleY="77403">
        <dgm:presLayoutVars>
          <dgm:chPref val="3"/>
        </dgm:presLayoutVars>
      </dgm:prSet>
      <dgm:spPr/>
      <dgm:t>
        <a:bodyPr/>
        <a:lstStyle/>
        <a:p>
          <a:endParaRPr lang="en-US"/>
        </a:p>
      </dgm:t>
    </dgm:pt>
    <dgm:pt modelId="{6ED58D9E-07D0-41F1-AC3A-EFB10FEBA7AB}" type="pres">
      <dgm:prSet presAssocID="{BD536A30-B7FB-418B-A228-9AD8C639BB7E}" presName="horzThree" presStyleCnt="0"/>
      <dgm:spPr/>
    </dgm:pt>
    <dgm:pt modelId="{EC13CECB-F2E9-46B7-AB80-EE06D8D27BBA}" type="pres">
      <dgm:prSet presAssocID="{69E818ED-A601-4623-9C34-FB3E9DE26A54}" presName="sibSpaceThree" presStyleCnt="0"/>
      <dgm:spPr/>
    </dgm:pt>
    <dgm:pt modelId="{F33BD1BF-8BB5-44DF-92BF-4281CAEB26C1}" type="pres">
      <dgm:prSet presAssocID="{C12A2F1D-F599-42CB-8D8B-362302373682}" presName="vertThree" presStyleCnt="0"/>
      <dgm:spPr/>
    </dgm:pt>
    <dgm:pt modelId="{7F03C43C-AE00-44C6-93A1-AF5429946EF5}" type="pres">
      <dgm:prSet presAssocID="{C12A2F1D-F599-42CB-8D8B-362302373682}" presName="txThree" presStyleLbl="node3" presStyleIdx="4" presStyleCnt="7" custScaleY="77403" custLinFactNeighborX="2629" custLinFactNeighborY="66">
        <dgm:presLayoutVars>
          <dgm:chPref val="3"/>
        </dgm:presLayoutVars>
      </dgm:prSet>
      <dgm:spPr/>
      <dgm:t>
        <a:bodyPr/>
        <a:lstStyle/>
        <a:p>
          <a:endParaRPr lang="en-US"/>
        </a:p>
      </dgm:t>
    </dgm:pt>
    <dgm:pt modelId="{108E6E7F-795A-4BF0-A752-63654FBB0B7D}" type="pres">
      <dgm:prSet presAssocID="{C12A2F1D-F599-42CB-8D8B-362302373682}" presName="horzThree" presStyleCnt="0"/>
      <dgm:spPr/>
    </dgm:pt>
    <dgm:pt modelId="{7BC6CAC0-D47C-439E-8AFE-C5990D9D2C0E}" type="pres">
      <dgm:prSet presAssocID="{AA98FF08-6B9D-45FA-908C-9EF3FE2E971F}" presName="sibSpaceThree" presStyleCnt="0"/>
      <dgm:spPr/>
    </dgm:pt>
    <dgm:pt modelId="{EAE995F0-B65D-4E2D-9199-9A05364E7471}" type="pres">
      <dgm:prSet presAssocID="{54164A27-0E61-450C-8E06-6D439684BFB0}" presName="vertThree" presStyleCnt="0"/>
      <dgm:spPr/>
    </dgm:pt>
    <dgm:pt modelId="{9E0E5CE7-6EB4-4FA4-8FE9-6CBF634F3640}" type="pres">
      <dgm:prSet presAssocID="{54164A27-0E61-450C-8E06-6D439684BFB0}" presName="txThree" presStyleLbl="node3" presStyleIdx="5" presStyleCnt="7" custScaleY="77403" custLinFactNeighborX="1690">
        <dgm:presLayoutVars>
          <dgm:chPref val="3"/>
        </dgm:presLayoutVars>
      </dgm:prSet>
      <dgm:spPr/>
      <dgm:t>
        <a:bodyPr/>
        <a:lstStyle/>
        <a:p>
          <a:endParaRPr lang="en-US"/>
        </a:p>
      </dgm:t>
    </dgm:pt>
    <dgm:pt modelId="{64FB7483-F545-4E69-B3A5-EC3FEBE7571B}" type="pres">
      <dgm:prSet presAssocID="{54164A27-0E61-450C-8E06-6D439684BFB0}" presName="horzThree" presStyleCnt="0"/>
      <dgm:spPr/>
    </dgm:pt>
    <dgm:pt modelId="{DC2067D9-6E47-4D10-AF26-9074E9DC698A}" type="pres">
      <dgm:prSet presAssocID="{9CE416B0-CEC2-4525-873A-5870699123BF}" presName="sibSpaceThree" presStyleCnt="0"/>
      <dgm:spPr/>
    </dgm:pt>
    <dgm:pt modelId="{701E177B-005B-4B2E-B355-B36C9B2B87C2}" type="pres">
      <dgm:prSet presAssocID="{E905EC68-CF23-41C1-B528-F63915A58195}" presName="vertThree" presStyleCnt="0"/>
      <dgm:spPr/>
    </dgm:pt>
    <dgm:pt modelId="{4DBF3CE3-7665-4B8E-A5B5-2C59E4588B18}" type="pres">
      <dgm:prSet presAssocID="{E905EC68-CF23-41C1-B528-F63915A58195}" presName="txThree" presStyleLbl="node3" presStyleIdx="6" presStyleCnt="7" custScaleY="77403" custLinFactNeighborX="13019" custLinFactNeighborY="-2581">
        <dgm:presLayoutVars>
          <dgm:chPref val="3"/>
        </dgm:presLayoutVars>
      </dgm:prSet>
      <dgm:spPr/>
      <dgm:t>
        <a:bodyPr/>
        <a:lstStyle/>
        <a:p>
          <a:endParaRPr lang="en-US"/>
        </a:p>
      </dgm:t>
    </dgm:pt>
    <dgm:pt modelId="{61FE3030-160F-44CB-BBA2-8136FB632EE2}" type="pres">
      <dgm:prSet presAssocID="{E905EC68-CF23-41C1-B528-F63915A58195}" presName="horzThree" presStyleCnt="0"/>
      <dgm:spPr/>
    </dgm:pt>
  </dgm:ptLst>
  <dgm:cxnLst>
    <dgm:cxn modelId="{40F46791-E6E5-4E72-AF2B-8A40DB7A86C6}" type="presOf" srcId="{54164A27-0E61-450C-8E06-6D439684BFB0}" destId="{9E0E5CE7-6EB4-4FA4-8FE9-6CBF634F3640}" srcOrd="0" destOrd="0" presId="urn:microsoft.com/office/officeart/2005/8/layout/hierarchy4"/>
    <dgm:cxn modelId="{F6C9F438-C2F1-4B42-9CE0-E10CAA89B01B}" srcId="{ECB09A1B-CDAB-45A4-AB65-99F640B04512}" destId="{FCD79A4E-1E35-4B4E-8C43-0F26ADDA1528}" srcOrd="0" destOrd="0" parTransId="{566C319D-7597-4B8F-BBB5-C324EE88FA0D}" sibTransId="{26D87AFC-9F64-45F0-A32F-C652734FEBE3}"/>
    <dgm:cxn modelId="{33AF5B3D-1609-4C47-B13B-1EBABB3BB13B}" srcId="{B51B9696-692B-49A9-8C11-2ED2D57B952B}" destId="{ECB09A1B-CDAB-45A4-AB65-99F640B04512}" srcOrd="0" destOrd="0" parTransId="{EC9D5864-2704-476B-ACDB-2602D4D02273}" sibTransId="{3F73DCC7-73A4-41FC-989B-519FB11DBB3B}"/>
    <dgm:cxn modelId="{E6E3E11F-49CE-42B0-85A3-C15740609E3B}" srcId="{60606AFC-F263-4CB0-ABA9-83E7EE48E649}" destId="{BD536A30-B7FB-418B-A228-9AD8C639BB7E}" srcOrd="0" destOrd="0" parTransId="{648F3ABC-9AB5-416E-AF31-2FCF9C1449C8}" sibTransId="{69E818ED-A601-4623-9C34-FB3E9DE26A54}"/>
    <dgm:cxn modelId="{DD5C154A-3C6F-477E-9EC2-2323D1DD3573}" type="presOf" srcId="{FCD79A4E-1E35-4B4E-8C43-0F26ADDA1528}" destId="{B456FCF1-2E81-486A-A5D6-6DB531822627}" srcOrd="0" destOrd="0" presId="urn:microsoft.com/office/officeart/2005/8/layout/hierarchy4"/>
    <dgm:cxn modelId="{2D101813-4C39-49DC-8D2D-02DE04342E5F}" type="presOf" srcId="{C12A2F1D-F599-42CB-8D8B-362302373682}" destId="{7F03C43C-AE00-44C6-93A1-AF5429946EF5}" srcOrd="0" destOrd="0" presId="urn:microsoft.com/office/officeart/2005/8/layout/hierarchy4"/>
    <dgm:cxn modelId="{917DE305-8148-4683-BC4C-75DD44E314A9}" type="presOf" srcId="{56CC1215-5F5E-402A-A0C7-FD7DFEDBF884}" destId="{1FCAA59A-6655-41BF-B387-CB0D1E913A78}" srcOrd="0" destOrd="0" presId="urn:microsoft.com/office/officeart/2005/8/layout/hierarchy4"/>
    <dgm:cxn modelId="{217E2F6E-DB47-4C35-80D1-D24404014165}" type="presOf" srcId="{E905EC68-CF23-41C1-B528-F63915A58195}" destId="{4DBF3CE3-7665-4B8E-A5B5-2C59E4588B18}" srcOrd="0" destOrd="0" presId="urn:microsoft.com/office/officeart/2005/8/layout/hierarchy4"/>
    <dgm:cxn modelId="{823D3686-5258-4E7F-A47E-DAEE3F0AC123}" srcId="{0C3FC400-9F84-4DFD-A2AC-5D4A54502484}" destId="{B51B9696-692B-49A9-8C11-2ED2D57B952B}" srcOrd="0" destOrd="0" parTransId="{02FDDBC3-77F4-40F8-939B-B12213754869}" sibTransId="{CA81B373-F096-4F95-92B9-DE1D8AAC38C0}"/>
    <dgm:cxn modelId="{810743DF-CAB2-45B3-A32C-CB85335B31F5}" type="presOf" srcId="{B51B9696-692B-49A9-8C11-2ED2D57B952B}" destId="{7547F5ED-A40D-4D1E-8F6C-E18139732BD8}" srcOrd="0" destOrd="0" presId="urn:microsoft.com/office/officeart/2005/8/layout/hierarchy4"/>
    <dgm:cxn modelId="{07CB4E42-EC5E-44DD-B95E-DED76779EE61}" srcId="{ECB09A1B-CDAB-45A4-AB65-99F640B04512}" destId="{56CC1215-5F5E-402A-A0C7-FD7DFEDBF884}" srcOrd="2" destOrd="0" parTransId="{6A4B2904-7036-4372-B6A6-B528C2511CEB}" sibTransId="{2595EBF2-DFDC-41D1-BDA0-E1FFC77BF64D}"/>
    <dgm:cxn modelId="{32349D61-1D3B-4427-B02A-BAD2244A131B}" srcId="{60606AFC-F263-4CB0-ABA9-83E7EE48E649}" destId="{C12A2F1D-F599-42CB-8D8B-362302373682}" srcOrd="1" destOrd="0" parTransId="{BFF585B6-B3EC-48B2-AA5F-3EE3F6D5E330}" sibTransId="{AA98FF08-6B9D-45FA-908C-9EF3FE2E971F}"/>
    <dgm:cxn modelId="{CFBD8659-1E7B-4CA6-8DF5-59AFB3631A8F}" srcId="{ECB09A1B-CDAB-45A4-AB65-99F640B04512}" destId="{CC869E97-B903-4442-962C-EB2429ED3EE5}" srcOrd="1" destOrd="0" parTransId="{2805030E-9131-4BE8-8C1D-2BF3AA12DEF4}" sibTransId="{143AC347-D131-49DF-AA0D-B1F04FA0B1DE}"/>
    <dgm:cxn modelId="{CE28E115-0825-484B-A619-7D3A8E02EE19}" type="presOf" srcId="{BD536A30-B7FB-418B-A228-9AD8C639BB7E}" destId="{9B74872D-B71D-42FF-8421-A8336AF93C87}" srcOrd="0" destOrd="0" presId="urn:microsoft.com/office/officeart/2005/8/layout/hierarchy4"/>
    <dgm:cxn modelId="{0E475A2A-622C-4216-A36A-58411FBC228E}" type="presOf" srcId="{CC869E97-B903-4442-962C-EB2429ED3EE5}" destId="{02FCE20E-F1E9-489D-AF4D-1FF1A323D8A6}" srcOrd="0" destOrd="0" presId="urn:microsoft.com/office/officeart/2005/8/layout/hierarchy4"/>
    <dgm:cxn modelId="{B322BF5D-0A7F-42D7-BBC2-7D5ED7A6687B}" srcId="{60606AFC-F263-4CB0-ABA9-83E7EE48E649}" destId="{54164A27-0E61-450C-8E06-6D439684BFB0}" srcOrd="2" destOrd="0" parTransId="{7BDE6CDC-950B-4EA1-BE3D-F56B8A72610C}" sibTransId="{9CE416B0-CEC2-4525-873A-5870699123BF}"/>
    <dgm:cxn modelId="{0EE46998-CB3A-4084-9B60-3ACF1AD7EA6E}" srcId="{B51B9696-692B-49A9-8C11-2ED2D57B952B}" destId="{60606AFC-F263-4CB0-ABA9-83E7EE48E649}" srcOrd="1" destOrd="0" parTransId="{DA3E4D2B-ED34-4301-B899-CC39324A97B3}" sibTransId="{CF424583-40C5-4D56-870A-3322BB1E8BCB}"/>
    <dgm:cxn modelId="{C0D0C9AE-6317-4DA2-83B1-A6C5B3E77DE2}" type="presOf" srcId="{0C3FC400-9F84-4DFD-A2AC-5D4A54502484}" destId="{89281131-295C-402B-9AD1-465A01ED8464}" srcOrd="0" destOrd="0" presId="urn:microsoft.com/office/officeart/2005/8/layout/hierarchy4"/>
    <dgm:cxn modelId="{A7FC0346-3846-42DE-8C9B-FDFA35DDA78C}" type="presOf" srcId="{60606AFC-F263-4CB0-ABA9-83E7EE48E649}" destId="{2AC4775F-9805-4CFE-9AF1-4FA245AF9307}" srcOrd="0" destOrd="0" presId="urn:microsoft.com/office/officeart/2005/8/layout/hierarchy4"/>
    <dgm:cxn modelId="{5F4A8FB5-B437-4393-AAE5-0C3F9AFE59D6}" type="presOf" srcId="{ECB09A1B-CDAB-45A4-AB65-99F640B04512}" destId="{689279F9-3FD7-49EC-810B-6BEDFB078834}" srcOrd="0" destOrd="0" presId="urn:microsoft.com/office/officeart/2005/8/layout/hierarchy4"/>
    <dgm:cxn modelId="{C89A6232-0C4D-44D8-81C6-50F3A3CE6102}" srcId="{60606AFC-F263-4CB0-ABA9-83E7EE48E649}" destId="{E905EC68-CF23-41C1-B528-F63915A58195}" srcOrd="3" destOrd="0" parTransId="{534722CF-4169-47EB-AEAE-5C26835D66E4}" sibTransId="{FAA7C416-4B5C-45A4-AFDD-8ADFC6CE42BB}"/>
    <dgm:cxn modelId="{AA4D5E03-8744-4C11-946B-1BDD0BCC8988}" type="presParOf" srcId="{89281131-295C-402B-9AD1-465A01ED8464}" destId="{3CAB6BDD-1263-4269-BF3E-C13B7036E450}" srcOrd="0" destOrd="0" presId="urn:microsoft.com/office/officeart/2005/8/layout/hierarchy4"/>
    <dgm:cxn modelId="{BDC035ED-9386-435F-917A-3F12E064077C}" type="presParOf" srcId="{3CAB6BDD-1263-4269-BF3E-C13B7036E450}" destId="{7547F5ED-A40D-4D1E-8F6C-E18139732BD8}" srcOrd="0" destOrd="0" presId="urn:microsoft.com/office/officeart/2005/8/layout/hierarchy4"/>
    <dgm:cxn modelId="{6E62C295-5A85-45C0-8804-8D618F63B1BF}" type="presParOf" srcId="{3CAB6BDD-1263-4269-BF3E-C13B7036E450}" destId="{415C7BFB-98B1-45DD-A37E-38D61ECEFC06}" srcOrd="1" destOrd="0" presId="urn:microsoft.com/office/officeart/2005/8/layout/hierarchy4"/>
    <dgm:cxn modelId="{875FADE3-F15D-41D5-9F63-F4F694B282B2}" type="presParOf" srcId="{3CAB6BDD-1263-4269-BF3E-C13B7036E450}" destId="{D62900F7-75DC-45C0-974E-79604D016376}" srcOrd="2" destOrd="0" presId="urn:microsoft.com/office/officeart/2005/8/layout/hierarchy4"/>
    <dgm:cxn modelId="{3BDD46A0-DE77-4B41-BA6F-574007192EE4}" type="presParOf" srcId="{D62900F7-75DC-45C0-974E-79604D016376}" destId="{97BFAC7F-144E-4339-8B72-35A9B64440EA}" srcOrd="0" destOrd="0" presId="urn:microsoft.com/office/officeart/2005/8/layout/hierarchy4"/>
    <dgm:cxn modelId="{AFBF594F-2AD3-463C-887E-5926AEAEFCC8}" type="presParOf" srcId="{97BFAC7F-144E-4339-8B72-35A9B64440EA}" destId="{689279F9-3FD7-49EC-810B-6BEDFB078834}" srcOrd="0" destOrd="0" presId="urn:microsoft.com/office/officeart/2005/8/layout/hierarchy4"/>
    <dgm:cxn modelId="{B340B626-9D78-43C1-90A6-C993E0F9A539}" type="presParOf" srcId="{97BFAC7F-144E-4339-8B72-35A9B64440EA}" destId="{9CCC5913-87CC-4CF3-A5EF-9E52AB936087}" srcOrd="1" destOrd="0" presId="urn:microsoft.com/office/officeart/2005/8/layout/hierarchy4"/>
    <dgm:cxn modelId="{FFC163C8-03AA-46BF-AC49-8AD1DD69E040}" type="presParOf" srcId="{97BFAC7F-144E-4339-8B72-35A9B64440EA}" destId="{5A3809E9-0755-4010-B495-BE081A1BD0D0}" srcOrd="2" destOrd="0" presId="urn:microsoft.com/office/officeart/2005/8/layout/hierarchy4"/>
    <dgm:cxn modelId="{1BB2D255-1229-4EA1-802A-DD8C85716353}" type="presParOf" srcId="{5A3809E9-0755-4010-B495-BE081A1BD0D0}" destId="{B7505198-C6E0-40EA-80C8-5FCCAD23B625}" srcOrd="0" destOrd="0" presId="urn:microsoft.com/office/officeart/2005/8/layout/hierarchy4"/>
    <dgm:cxn modelId="{7EA1B656-FA33-4DEE-BB71-293EBD2631E4}" type="presParOf" srcId="{B7505198-C6E0-40EA-80C8-5FCCAD23B625}" destId="{B456FCF1-2E81-486A-A5D6-6DB531822627}" srcOrd="0" destOrd="0" presId="urn:microsoft.com/office/officeart/2005/8/layout/hierarchy4"/>
    <dgm:cxn modelId="{1C3F3BC0-B973-4E92-A29D-0F83D7E38EF0}" type="presParOf" srcId="{B7505198-C6E0-40EA-80C8-5FCCAD23B625}" destId="{668BAC75-FFC6-478E-9755-19608C80939B}" srcOrd="1" destOrd="0" presId="urn:microsoft.com/office/officeart/2005/8/layout/hierarchy4"/>
    <dgm:cxn modelId="{88F44758-2598-42CA-9637-2895EB248D5B}" type="presParOf" srcId="{5A3809E9-0755-4010-B495-BE081A1BD0D0}" destId="{F45B6B71-24E9-4B02-89F2-164FFF63F703}" srcOrd="1" destOrd="0" presId="urn:microsoft.com/office/officeart/2005/8/layout/hierarchy4"/>
    <dgm:cxn modelId="{0D816258-F8D8-43D1-93F9-37A074FBF545}" type="presParOf" srcId="{5A3809E9-0755-4010-B495-BE081A1BD0D0}" destId="{AC0623B6-BFAD-467C-BD08-539D7C1F8BD6}" srcOrd="2" destOrd="0" presId="urn:microsoft.com/office/officeart/2005/8/layout/hierarchy4"/>
    <dgm:cxn modelId="{856DADDE-E6F7-4ED8-BEBD-F1F503137F56}" type="presParOf" srcId="{AC0623B6-BFAD-467C-BD08-539D7C1F8BD6}" destId="{02FCE20E-F1E9-489D-AF4D-1FF1A323D8A6}" srcOrd="0" destOrd="0" presId="urn:microsoft.com/office/officeart/2005/8/layout/hierarchy4"/>
    <dgm:cxn modelId="{6BCFA1E5-FE72-4633-BBED-3DB28DF98F2F}" type="presParOf" srcId="{AC0623B6-BFAD-467C-BD08-539D7C1F8BD6}" destId="{14075351-6A0A-4AE8-9A6B-8CF677330B91}" srcOrd="1" destOrd="0" presId="urn:microsoft.com/office/officeart/2005/8/layout/hierarchy4"/>
    <dgm:cxn modelId="{AA0D2CB6-335D-4B15-A1B0-2DBE120F457B}" type="presParOf" srcId="{5A3809E9-0755-4010-B495-BE081A1BD0D0}" destId="{9469EB3A-C39E-4D32-BA63-1DAE33A26AFF}" srcOrd="3" destOrd="0" presId="urn:microsoft.com/office/officeart/2005/8/layout/hierarchy4"/>
    <dgm:cxn modelId="{636A354C-3FD7-4817-8B7C-8F09E23BF4D0}" type="presParOf" srcId="{5A3809E9-0755-4010-B495-BE081A1BD0D0}" destId="{B8A4D611-BF42-4471-AA38-3D57F771823E}" srcOrd="4" destOrd="0" presId="urn:microsoft.com/office/officeart/2005/8/layout/hierarchy4"/>
    <dgm:cxn modelId="{C7999E0C-D997-42D7-B8CF-6CE4DF9FE387}" type="presParOf" srcId="{B8A4D611-BF42-4471-AA38-3D57F771823E}" destId="{1FCAA59A-6655-41BF-B387-CB0D1E913A78}" srcOrd="0" destOrd="0" presId="urn:microsoft.com/office/officeart/2005/8/layout/hierarchy4"/>
    <dgm:cxn modelId="{3B94C7F2-C272-4F00-8952-E39C3435BE12}" type="presParOf" srcId="{B8A4D611-BF42-4471-AA38-3D57F771823E}" destId="{4CDF1D71-808E-475D-BF7A-2EC7AB55336A}" srcOrd="1" destOrd="0" presId="urn:microsoft.com/office/officeart/2005/8/layout/hierarchy4"/>
    <dgm:cxn modelId="{79B382FD-7428-4625-8168-6844BB896A9B}" type="presParOf" srcId="{D62900F7-75DC-45C0-974E-79604D016376}" destId="{7DF35482-946B-4E3E-9515-930F128BCA82}" srcOrd="1" destOrd="0" presId="urn:microsoft.com/office/officeart/2005/8/layout/hierarchy4"/>
    <dgm:cxn modelId="{DD9CF24C-B112-4180-9605-86B1DD351272}" type="presParOf" srcId="{D62900F7-75DC-45C0-974E-79604D016376}" destId="{7AC896F9-ADC1-4169-9E38-1A243E305AA7}" srcOrd="2" destOrd="0" presId="urn:microsoft.com/office/officeart/2005/8/layout/hierarchy4"/>
    <dgm:cxn modelId="{2D017539-013F-445B-9CF1-D7995931A8BB}" type="presParOf" srcId="{7AC896F9-ADC1-4169-9E38-1A243E305AA7}" destId="{2AC4775F-9805-4CFE-9AF1-4FA245AF9307}" srcOrd="0" destOrd="0" presId="urn:microsoft.com/office/officeart/2005/8/layout/hierarchy4"/>
    <dgm:cxn modelId="{81CCBA6D-69F3-423E-9140-C304150B22C4}" type="presParOf" srcId="{7AC896F9-ADC1-4169-9E38-1A243E305AA7}" destId="{13F53F7D-C3CA-4A61-8654-5FBDE65F0920}" srcOrd="1" destOrd="0" presId="urn:microsoft.com/office/officeart/2005/8/layout/hierarchy4"/>
    <dgm:cxn modelId="{A9EF03DD-F662-4A8A-B3FC-8816E3B12E10}" type="presParOf" srcId="{7AC896F9-ADC1-4169-9E38-1A243E305AA7}" destId="{340DDBFA-0478-45B9-A659-B930C8E91F3C}" srcOrd="2" destOrd="0" presId="urn:microsoft.com/office/officeart/2005/8/layout/hierarchy4"/>
    <dgm:cxn modelId="{4FA184F2-0B8F-4CA2-9EF0-F29DF12E2A8F}" type="presParOf" srcId="{340DDBFA-0478-45B9-A659-B930C8E91F3C}" destId="{79328CBE-7140-42A3-920C-B2159F2367EF}" srcOrd="0" destOrd="0" presId="urn:microsoft.com/office/officeart/2005/8/layout/hierarchy4"/>
    <dgm:cxn modelId="{CE138305-39A3-42AB-82CB-2DE8D2D417ED}" type="presParOf" srcId="{79328CBE-7140-42A3-920C-B2159F2367EF}" destId="{9B74872D-B71D-42FF-8421-A8336AF93C87}" srcOrd="0" destOrd="0" presId="urn:microsoft.com/office/officeart/2005/8/layout/hierarchy4"/>
    <dgm:cxn modelId="{EE2ACB22-B2FF-470D-8F7D-EE5BF4AC8FEC}" type="presParOf" srcId="{79328CBE-7140-42A3-920C-B2159F2367EF}" destId="{6ED58D9E-07D0-41F1-AC3A-EFB10FEBA7AB}" srcOrd="1" destOrd="0" presId="urn:microsoft.com/office/officeart/2005/8/layout/hierarchy4"/>
    <dgm:cxn modelId="{58D1D75E-73FB-40C0-8950-7309282AECFD}" type="presParOf" srcId="{340DDBFA-0478-45B9-A659-B930C8E91F3C}" destId="{EC13CECB-F2E9-46B7-AB80-EE06D8D27BBA}" srcOrd="1" destOrd="0" presId="urn:microsoft.com/office/officeart/2005/8/layout/hierarchy4"/>
    <dgm:cxn modelId="{0ADF2BE5-A500-4E91-9D76-0C94A7DE6C61}" type="presParOf" srcId="{340DDBFA-0478-45B9-A659-B930C8E91F3C}" destId="{F33BD1BF-8BB5-44DF-92BF-4281CAEB26C1}" srcOrd="2" destOrd="0" presId="urn:microsoft.com/office/officeart/2005/8/layout/hierarchy4"/>
    <dgm:cxn modelId="{4DA37BFF-E703-4ECC-8CC1-85C652F54DBB}" type="presParOf" srcId="{F33BD1BF-8BB5-44DF-92BF-4281CAEB26C1}" destId="{7F03C43C-AE00-44C6-93A1-AF5429946EF5}" srcOrd="0" destOrd="0" presId="urn:microsoft.com/office/officeart/2005/8/layout/hierarchy4"/>
    <dgm:cxn modelId="{FD99B759-B0B5-4002-9574-B4DE984234F1}" type="presParOf" srcId="{F33BD1BF-8BB5-44DF-92BF-4281CAEB26C1}" destId="{108E6E7F-795A-4BF0-A752-63654FBB0B7D}" srcOrd="1" destOrd="0" presId="urn:microsoft.com/office/officeart/2005/8/layout/hierarchy4"/>
    <dgm:cxn modelId="{333931EF-38CA-4379-8E1D-F29535756AE3}" type="presParOf" srcId="{340DDBFA-0478-45B9-A659-B930C8E91F3C}" destId="{7BC6CAC0-D47C-439E-8AFE-C5990D9D2C0E}" srcOrd="3" destOrd="0" presId="urn:microsoft.com/office/officeart/2005/8/layout/hierarchy4"/>
    <dgm:cxn modelId="{FBF3C590-410E-44AA-8E7F-A2C55EDD7BC4}" type="presParOf" srcId="{340DDBFA-0478-45B9-A659-B930C8E91F3C}" destId="{EAE995F0-B65D-4E2D-9199-9A05364E7471}" srcOrd="4" destOrd="0" presId="urn:microsoft.com/office/officeart/2005/8/layout/hierarchy4"/>
    <dgm:cxn modelId="{9E7F0F17-CB5A-4F9C-A07B-1C843853D2DE}" type="presParOf" srcId="{EAE995F0-B65D-4E2D-9199-9A05364E7471}" destId="{9E0E5CE7-6EB4-4FA4-8FE9-6CBF634F3640}" srcOrd="0" destOrd="0" presId="urn:microsoft.com/office/officeart/2005/8/layout/hierarchy4"/>
    <dgm:cxn modelId="{2815E086-7F63-4415-B67E-91B88626498A}" type="presParOf" srcId="{EAE995F0-B65D-4E2D-9199-9A05364E7471}" destId="{64FB7483-F545-4E69-B3A5-EC3FEBE7571B}" srcOrd="1" destOrd="0" presId="urn:microsoft.com/office/officeart/2005/8/layout/hierarchy4"/>
    <dgm:cxn modelId="{4AC89FE0-9241-445E-B36B-A105D202550B}" type="presParOf" srcId="{340DDBFA-0478-45B9-A659-B930C8E91F3C}" destId="{DC2067D9-6E47-4D10-AF26-9074E9DC698A}" srcOrd="5" destOrd="0" presId="urn:microsoft.com/office/officeart/2005/8/layout/hierarchy4"/>
    <dgm:cxn modelId="{3305D680-B28E-4E2F-BD8A-444A9B447681}" type="presParOf" srcId="{340DDBFA-0478-45B9-A659-B930C8E91F3C}" destId="{701E177B-005B-4B2E-B355-B36C9B2B87C2}" srcOrd="6" destOrd="0" presId="urn:microsoft.com/office/officeart/2005/8/layout/hierarchy4"/>
    <dgm:cxn modelId="{6C15CD1C-4823-43CA-8C97-1E6BC42A9D65}" type="presParOf" srcId="{701E177B-005B-4B2E-B355-B36C9B2B87C2}" destId="{4DBF3CE3-7665-4B8E-A5B5-2C59E4588B18}" srcOrd="0" destOrd="0" presId="urn:microsoft.com/office/officeart/2005/8/layout/hierarchy4"/>
    <dgm:cxn modelId="{FCE5E10E-F3A6-4FF4-9442-C87423D66332}" type="presParOf" srcId="{701E177B-005B-4B2E-B355-B36C9B2B87C2}" destId="{61FE3030-160F-44CB-BBA2-8136FB632EE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F6B8FB-D041-495D-BBEB-11B9E1801E0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5B67A9BC-4CBF-48F7-9CF2-8FEF1B261E07}">
      <dgm:prSet phldrT="[Text]"/>
      <dgm:spPr/>
      <dgm:t>
        <a:bodyPr/>
        <a:lstStyle/>
        <a:p>
          <a:r>
            <a:rPr lang="en-US" dirty="0" smtClean="0"/>
            <a:t>Major Markets Trips</a:t>
          </a:r>
          <a:endParaRPr lang="en-US" dirty="0"/>
        </a:p>
      </dgm:t>
    </dgm:pt>
    <dgm:pt modelId="{66D09F69-7483-47A5-9B69-5B7BF932CA38}" type="parTrans" cxnId="{313B6E15-C6D3-453E-8732-D963BC83E99E}">
      <dgm:prSet/>
      <dgm:spPr/>
      <dgm:t>
        <a:bodyPr/>
        <a:lstStyle/>
        <a:p>
          <a:endParaRPr lang="en-US"/>
        </a:p>
      </dgm:t>
    </dgm:pt>
    <dgm:pt modelId="{BD30C23F-FE20-43AD-9270-5B27DD3A1C44}" type="sibTrans" cxnId="{313B6E15-C6D3-453E-8732-D963BC83E99E}">
      <dgm:prSet/>
      <dgm:spPr/>
      <dgm:t>
        <a:bodyPr/>
        <a:lstStyle/>
        <a:p>
          <a:endParaRPr lang="en-US"/>
        </a:p>
      </dgm:t>
    </dgm:pt>
    <dgm:pt modelId="{D0D16208-12D7-455A-B820-09CB712BD013}">
      <dgm:prSet phldrT="[Text]" custT="1"/>
      <dgm:spPr/>
      <dgm:t>
        <a:bodyPr/>
        <a:lstStyle/>
        <a:p>
          <a:r>
            <a:rPr lang="en-US" sz="1800" dirty="0" smtClean="0"/>
            <a:t>All about scale and partnerships</a:t>
          </a:r>
          <a:endParaRPr lang="en-US" sz="1800" dirty="0"/>
        </a:p>
      </dgm:t>
    </dgm:pt>
    <dgm:pt modelId="{90749AF3-5B52-4870-A0CB-20E40927C79D}" type="parTrans" cxnId="{BF0CBDAE-E2C4-4557-8331-B4C4219E859E}">
      <dgm:prSet/>
      <dgm:spPr/>
      <dgm:t>
        <a:bodyPr/>
        <a:lstStyle/>
        <a:p>
          <a:endParaRPr lang="en-US"/>
        </a:p>
      </dgm:t>
    </dgm:pt>
    <dgm:pt modelId="{4B880270-22CE-45FE-8140-F1E5121476C8}" type="sibTrans" cxnId="{BF0CBDAE-E2C4-4557-8331-B4C4219E859E}">
      <dgm:prSet/>
      <dgm:spPr/>
      <dgm:t>
        <a:bodyPr/>
        <a:lstStyle/>
        <a:p>
          <a:endParaRPr lang="en-US"/>
        </a:p>
      </dgm:t>
    </dgm:pt>
    <dgm:pt modelId="{584EC97E-9CB7-4AB9-AB45-3D80FCCF6ECA}">
      <dgm:prSet phldrT="[Text]"/>
      <dgm:spPr/>
      <dgm:t>
        <a:bodyPr/>
        <a:lstStyle/>
        <a:p>
          <a:r>
            <a:rPr lang="en-US" dirty="0" smtClean="0"/>
            <a:t>Business Development Trips</a:t>
          </a:r>
          <a:endParaRPr lang="en-US" dirty="0"/>
        </a:p>
      </dgm:t>
    </dgm:pt>
    <dgm:pt modelId="{42AD339D-273A-48E5-83DD-D234C4455EEB}" type="parTrans" cxnId="{3E6DFB23-06ED-46BF-8BD4-FBAB443B2AF2}">
      <dgm:prSet/>
      <dgm:spPr/>
      <dgm:t>
        <a:bodyPr/>
        <a:lstStyle/>
        <a:p>
          <a:endParaRPr lang="en-US"/>
        </a:p>
      </dgm:t>
    </dgm:pt>
    <dgm:pt modelId="{5CEF85D9-3C40-4A1B-93DC-568B5AB09A46}" type="sibTrans" cxnId="{3E6DFB23-06ED-46BF-8BD4-FBAB443B2AF2}">
      <dgm:prSet/>
      <dgm:spPr/>
      <dgm:t>
        <a:bodyPr/>
        <a:lstStyle/>
        <a:p>
          <a:endParaRPr lang="en-US"/>
        </a:p>
      </dgm:t>
    </dgm:pt>
    <dgm:pt modelId="{286AED9F-732F-4844-9C4C-3C4FBF07B567}">
      <dgm:prSet phldrT="[Text]" custT="1"/>
      <dgm:spPr/>
      <dgm:t>
        <a:bodyPr/>
        <a:lstStyle/>
        <a:p>
          <a:r>
            <a:rPr lang="en-US" sz="1800" dirty="0" smtClean="0"/>
            <a:t>All about relationship management</a:t>
          </a:r>
          <a:endParaRPr lang="en-US" sz="1800" dirty="0"/>
        </a:p>
      </dgm:t>
    </dgm:pt>
    <dgm:pt modelId="{F5B93AE4-9678-4712-9494-F6A85B36DDFE}" type="parTrans" cxnId="{F011A75D-0FF8-40D4-84AC-EC27024AD513}">
      <dgm:prSet/>
      <dgm:spPr/>
      <dgm:t>
        <a:bodyPr/>
        <a:lstStyle/>
        <a:p>
          <a:endParaRPr lang="en-US"/>
        </a:p>
      </dgm:t>
    </dgm:pt>
    <dgm:pt modelId="{4693B29E-3F7A-4E4F-90DA-24F8D9571474}" type="sibTrans" cxnId="{F011A75D-0FF8-40D4-84AC-EC27024AD513}">
      <dgm:prSet/>
      <dgm:spPr/>
      <dgm:t>
        <a:bodyPr/>
        <a:lstStyle/>
        <a:p>
          <a:endParaRPr lang="en-US"/>
        </a:p>
      </dgm:t>
    </dgm:pt>
    <dgm:pt modelId="{FA6EDEA4-69C1-4A70-B8A6-4BDEA804BBDA}">
      <dgm:prSet phldrT="[Text]"/>
      <dgm:spPr/>
      <dgm:t>
        <a:bodyPr/>
        <a:lstStyle/>
        <a:p>
          <a:r>
            <a:rPr lang="en-US" dirty="0" smtClean="0"/>
            <a:t>….Issuing Projects</a:t>
          </a:r>
          <a:endParaRPr lang="en-US" dirty="0"/>
        </a:p>
      </dgm:t>
    </dgm:pt>
    <dgm:pt modelId="{AE2D255F-69BA-435B-9BFF-B9F985FC99DD}" type="parTrans" cxnId="{EED217FF-01D2-4F2C-8261-78DE6869EDFD}">
      <dgm:prSet/>
      <dgm:spPr/>
      <dgm:t>
        <a:bodyPr/>
        <a:lstStyle/>
        <a:p>
          <a:endParaRPr lang="en-US"/>
        </a:p>
      </dgm:t>
    </dgm:pt>
    <dgm:pt modelId="{CA77E67C-31A8-467C-9F1C-7AF4246CD72E}" type="sibTrans" cxnId="{EED217FF-01D2-4F2C-8261-78DE6869EDFD}">
      <dgm:prSet/>
      <dgm:spPr/>
      <dgm:t>
        <a:bodyPr/>
        <a:lstStyle/>
        <a:p>
          <a:endParaRPr lang="en-US"/>
        </a:p>
      </dgm:t>
    </dgm:pt>
    <dgm:pt modelId="{6CAA04AB-8A56-4637-BE3F-F44810A8889F}">
      <dgm:prSet phldrT="[Text]" custT="1"/>
      <dgm:spPr/>
      <dgm:t>
        <a:bodyPr/>
        <a:lstStyle/>
        <a:p>
          <a:r>
            <a:rPr lang="en-US" sz="1800" dirty="0" smtClean="0"/>
            <a:t>Goal: generate new business leads</a:t>
          </a:r>
          <a:endParaRPr lang="en-US" sz="1800" dirty="0"/>
        </a:p>
      </dgm:t>
    </dgm:pt>
    <dgm:pt modelId="{EFB6DBA2-8495-4934-99CF-ED6B79146A83}" type="parTrans" cxnId="{89947094-9030-42E9-B942-638D00696F87}">
      <dgm:prSet/>
      <dgm:spPr/>
      <dgm:t>
        <a:bodyPr/>
        <a:lstStyle/>
        <a:p>
          <a:endParaRPr lang="en-US"/>
        </a:p>
      </dgm:t>
    </dgm:pt>
    <dgm:pt modelId="{34D4C4BB-2C9D-43DB-9564-1153B18AB573}" type="sibTrans" cxnId="{89947094-9030-42E9-B942-638D00696F87}">
      <dgm:prSet/>
      <dgm:spPr/>
      <dgm:t>
        <a:bodyPr/>
        <a:lstStyle/>
        <a:p>
          <a:endParaRPr lang="en-US"/>
        </a:p>
      </dgm:t>
    </dgm:pt>
    <dgm:pt modelId="{7E0F6FC9-CFEF-4500-8873-2BE8ADBB4975}">
      <dgm:prSet phldrT="[Text]" custT="1"/>
      <dgm:spPr/>
      <dgm:t>
        <a:bodyPr/>
        <a:lstStyle/>
        <a:p>
          <a:r>
            <a:rPr lang="en-US" sz="1800" dirty="0" smtClean="0"/>
            <a:t>Goal:  follow-up with leads</a:t>
          </a:r>
          <a:endParaRPr lang="en-US" sz="1800" dirty="0"/>
        </a:p>
      </dgm:t>
    </dgm:pt>
    <dgm:pt modelId="{0DE4F103-898F-48CB-9448-8A4ED2900AB2}" type="parTrans" cxnId="{1BCE1479-BFDF-45EE-8C07-9CF42D2B1731}">
      <dgm:prSet/>
      <dgm:spPr/>
      <dgm:t>
        <a:bodyPr/>
        <a:lstStyle/>
        <a:p>
          <a:endParaRPr lang="en-US"/>
        </a:p>
      </dgm:t>
    </dgm:pt>
    <dgm:pt modelId="{9D590ED8-A96F-49D5-92DC-1698AF887E2D}" type="sibTrans" cxnId="{1BCE1479-BFDF-45EE-8C07-9CF42D2B1731}">
      <dgm:prSet/>
      <dgm:spPr/>
      <dgm:t>
        <a:bodyPr/>
        <a:lstStyle/>
        <a:p>
          <a:endParaRPr lang="en-US"/>
        </a:p>
      </dgm:t>
    </dgm:pt>
    <dgm:pt modelId="{388B6E49-BDC4-4987-BCB2-13B283DC5A1F}">
      <dgm:prSet phldrT="[Text]" custT="1"/>
      <dgm:spPr/>
      <dgm:t>
        <a:bodyPr/>
        <a:lstStyle/>
        <a:p>
          <a:r>
            <a:rPr lang="en-US" sz="1800" dirty="0" smtClean="0"/>
            <a:t>Who:  RP, LEDOs, business and civic leaders</a:t>
          </a:r>
          <a:endParaRPr lang="en-US" sz="1800" dirty="0"/>
        </a:p>
      </dgm:t>
    </dgm:pt>
    <dgm:pt modelId="{AC910FD1-877B-471C-A19E-2D6608BB5A29}" type="parTrans" cxnId="{2907D483-50CE-43E1-991F-2F529D3B961F}">
      <dgm:prSet/>
      <dgm:spPr/>
      <dgm:t>
        <a:bodyPr/>
        <a:lstStyle/>
        <a:p>
          <a:endParaRPr lang="en-US"/>
        </a:p>
      </dgm:t>
    </dgm:pt>
    <dgm:pt modelId="{AD757A1A-EC83-4A26-85FC-CF3F1EF351FA}" type="sibTrans" cxnId="{2907D483-50CE-43E1-991F-2F529D3B961F}">
      <dgm:prSet/>
      <dgm:spPr/>
      <dgm:t>
        <a:bodyPr/>
        <a:lstStyle/>
        <a:p>
          <a:endParaRPr lang="en-US"/>
        </a:p>
      </dgm:t>
    </dgm:pt>
    <dgm:pt modelId="{B0BE135C-9EBD-4594-9FD8-168EB4655D44}">
      <dgm:prSet phldrT="[Text]" custT="1"/>
      <dgm:spPr/>
      <dgm:t>
        <a:bodyPr/>
        <a:lstStyle/>
        <a:p>
          <a:r>
            <a:rPr lang="en-US" sz="1800" dirty="0" smtClean="0"/>
            <a:t>Who:  RP team </a:t>
          </a:r>
          <a:endParaRPr lang="en-US" sz="1800" dirty="0"/>
        </a:p>
      </dgm:t>
    </dgm:pt>
    <dgm:pt modelId="{DF640AB0-2D1E-45F6-B0CC-683CF22CB666}" type="parTrans" cxnId="{5F1DDB73-205A-4AB3-AD2D-863801C6F8E0}">
      <dgm:prSet/>
      <dgm:spPr/>
      <dgm:t>
        <a:bodyPr/>
        <a:lstStyle/>
        <a:p>
          <a:endParaRPr lang="en-US"/>
        </a:p>
      </dgm:t>
    </dgm:pt>
    <dgm:pt modelId="{798C07DC-E8A7-4D74-B53E-F7842F7910C2}" type="sibTrans" cxnId="{5F1DDB73-205A-4AB3-AD2D-863801C6F8E0}">
      <dgm:prSet/>
      <dgm:spPr/>
      <dgm:t>
        <a:bodyPr/>
        <a:lstStyle/>
        <a:p>
          <a:endParaRPr lang="en-US"/>
        </a:p>
      </dgm:t>
    </dgm:pt>
    <dgm:pt modelId="{720BD078-4033-420F-A618-7CA6BDFF1736}">
      <dgm:prSet phldrT="[Text]"/>
      <dgm:spPr/>
      <dgm:t>
        <a:bodyPr/>
        <a:lstStyle/>
        <a:p>
          <a:r>
            <a:rPr lang="en-US" dirty="0" smtClean="0"/>
            <a:t>500 Contacts</a:t>
          </a:r>
          <a:endParaRPr lang="en-US" dirty="0"/>
        </a:p>
      </dgm:t>
    </dgm:pt>
    <dgm:pt modelId="{76613662-789E-421B-8FD9-70D7FBD8E8F1}" type="parTrans" cxnId="{0E0B8227-25E4-4522-A8EB-29E79BC8DCAF}">
      <dgm:prSet/>
      <dgm:spPr/>
      <dgm:t>
        <a:bodyPr/>
        <a:lstStyle/>
        <a:p>
          <a:endParaRPr lang="en-US"/>
        </a:p>
      </dgm:t>
    </dgm:pt>
    <dgm:pt modelId="{1876F50D-26C7-4C95-B553-146D2295E367}" type="sibTrans" cxnId="{0E0B8227-25E4-4522-A8EB-29E79BC8DCAF}">
      <dgm:prSet/>
      <dgm:spPr/>
      <dgm:t>
        <a:bodyPr/>
        <a:lstStyle/>
        <a:p>
          <a:endParaRPr lang="en-US"/>
        </a:p>
      </dgm:t>
    </dgm:pt>
    <dgm:pt modelId="{68A2A1F1-57BF-474E-9699-2E2817031015}" type="pres">
      <dgm:prSet presAssocID="{89F6B8FB-D041-495D-BBEB-11B9E1801E00}" presName="rootnode" presStyleCnt="0">
        <dgm:presLayoutVars>
          <dgm:chMax/>
          <dgm:chPref/>
          <dgm:dir/>
          <dgm:animLvl val="lvl"/>
        </dgm:presLayoutVars>
      </dgm:prSet>
      <dgm:spPr/>
      <dgm:t>
        <a:bodyPr/>
        <a:lstStyle/>
        <a:p>
          <a:endParaRPr lang="en-US"/>
        </a:p>
      </dgm:t>
    </dgm:pt>
    <dgm:pt modelId="{38F79D28-23E3-4B57-860A-A88EE6076CC2}" type="pres">
      <dgm:prSet presAssocID="{720BD078-4033-420F-A618-7CA6BDFF1736}" presName="composite" presStyleCnt="0"/>
      <dgm:spPr/>
    </dgm:pt>
    <dgm:pt modelId="{643FEDDB-086E-49A8-915D-220AF7F3AB06}" type="pres">
      <dgm:prSet presAssocID="{720BD078-4033-420F-A618-7CA6BDFF1736}" presName="bentUpArrow1" presStyleLbl="alignImgPlace1" presStyleIdx="0" presStyleCnt="3" custLinFactNeighborX="-49535"/>
      <dgm:spPr/>
    </dgm:pt>
    <dgm:pt modelId="{88A006B6-1D52-4906-89C8-6897EDE23AEA}" type="pres">
      <dgm:prSet presAssocID="{720BD078-4033-420F-A618-7CA6BDFF1736}" presName="ParentText" presStyleLbl="node1" presStyleIdx="0" presStyleCnt="4" custLinFactNeighborX="-21874">
        <dgm:presLayoutVars>
          <dgm:chMax val="1"/>
          <dgm:chPref val="1"/>
          <dgm:bulletEnabled val="1"/>
        </dgm:presLayoutVars>
      </dgm:prSet>
      <dgm:spPr/>
      <dgm:t>
        <a:bodyPr/>
        <a:lstStyle/>
        <a:p>
          <a:endParaRPr lang="en-US"/>
        </a:p>
      </dgm:t>
    </dgm:pt>
    <dgm:pt modelId="{C33D44A6-D3DC-463F-8ECF-52D5BA5E137D}" type="pres">
      <dgm:prSet presAssocID="{720BD078-4033-420F-A618-7CA6BDFF1736}" presName="ChildText" presStyleLbl="revTx" presStyleIdx="0" presStyleCnt="3">
        <dgm:presLayoutVars>
          <dgm:chMax val="0"/>
          <dgm:chPref val="0"/>
          <dgm:bulletEnabled val="1"/>
        </dgm:presLayoutVars>
      </dgm:prSet>
      <dgm:spPr/>
    </dgm:pt>
    <dgm:pt modelId="{650F1793-1AA6-4D61-A171-90B68823D32A}" type="pres">
      <dgm:prSet presAssocID="{1876F50D-26C7-4C95-B553-146D2295E367}" presName="sibTrans" presStyleCnt="0"/>
      <dgm:spPr/>
    </dgm:pt>
    <dgm:pt modelId="{AF708F89-6F89-4ADE-9216-5A1A82890068}" type="pres">
      <dgm:prSet presAssocID="{5B67A9BC-4CBF-48F7-9CF2-8FEF1B261E07}" presName="composite" presStyleCnt="0"/>
      <dgm:spPr/>
    </dgm:pt>
    <dgm:pt modelId="{C1337D5A-1E67-43B9-8847-31861014D874}" type="pres">
      <dgm:prSet presAssocID="{5B67A9BC-4CBF-48F7-9CF2-8FEF1B261E07}" presName="bentUpArrow1" presStyleLbl="alignImgPlace1" presStyleIdx="1" presStyleCnt="3" custLinFactNeighborX="-59909"/>
      <dgm:spPr/>
    </dgm:pt>
    <dgm:pt modelId="{5E572458-E0EE-4263-A90C-932B381D2E9A}" type="pres">
      <dgm:prSet presAssocID="{5B67A9BC-4CBF-48F7-9CF2-8FEF1B261E07}" presName="ParentText" presStyleLbl="node1" presStyleIdx="1" presStyleCnt="4" custLinFactNeighborX="-40515">
        <dgm:presLayoutVars>
          <dgm:chMax val="1"/>
          <dgm:chPref val="1"/>
          <dgm:bulletEnabled val="1"/>
        </dgm:presLayoutVars>
      </dgm:prSet>
      <dgm:spPr/>
      <dgm:t>
        <a:bodyPr/>
        <a:lstStyle/>
        <a:p>
          <a:endParaRPr lang="en-US"/>
        </a:p>
      </dgm:t>
    </dgm:pt>
    <dgm:pt modelId="{8489D7E9-11DB-4D3C-9A2A-2DFD58865FF8}" type="pres">
      <dgm:prSet presAssocID="{5B67A9BC-4CBF-48F7-9CF2-8FEF1B261E07}" presName="ChildText" presStyleLbl="revTx" presStyleIdx="1" presStyleCnt="3" custScaleX="375653" custLinFactNeighborX="88129" custLinFactNeighborY="-4766">
        <dgm:presLayoutVars>
          <dgm:chMax val="0"/>
          <dgm:chPref val="0"/>
          <dgm:bulletEnabled val="1"/>
        </dgm:presLayoutVars>
      </dgm:prSet>
      <dgm:spPr/>
      <dgm:t>
        <a:bodyPr/>
        <a:lstStyle/>
        <a:p>
          <a:endParaRPr lang="en-US"/>
        </a:p>
      </dgm:t>
    </dgm:pt>
    <dgm:pt modelId="{61E5FB32-D124-4315-BEAF-2939C1F88280}" type="pres">
      <dgm:prSet presAssocID="{BD30C23F-FE20-43AD-9270-5B27DD3A1C44}" presName="sibTrans" presStyleCnt="0"/>
      <dgm:spPr/>
    </dgm:pt>
    <dgm:pt modelId="{21A176AD-1649-4535-BAB2-9D0F93EF3080}" type="pres">
      <dgm:prSet presAssocID="{584EC97E-9CB7-4AB9-AB45-3D80FCCF6ECA}" presName="composite" presStyleCnt="0"/>
      <dgm:spPr/>
    </dgm:pt>
    <dgm:pt modelId="{BE9BC96B-F26D-485E-A74F-743C4106CB14}" type="pres">
      <dgm:prSet presAssocID="{584EC97E-9CB7-4AB9-AB45-3D80FCCF6ECA}" presName="bentUpArrow1" presStyleLbl="alignImgPlace1" presStyleIdx="2" presStyleCnt="3" custLinFactNeighborX="-59909"/>
      <dgm:spPr/>
    </dgm:pt>
    <dgm:pt modelId="{CD331046-72B8-463A-9274-C92B3791070B}" type="pres">
      <dgm:prSet presAssocID="{584EC97E-9CB7-4AB9-AB45-3D80FCCF6ECA}" presName="ParentText" presStyleLbl="node1" presStyleIdx="2" presStyleCnt="4" custLinFactNeighborX="-44723">
        <dgm:presLayoutVars>
          <dgm:chMax val="1"/>
          <dgm:chPref val="1"/>
          <dgm:bulletEnabled val="1"/>
        </dgm:presLayoutVars>
      </dgm:prSet>
      <dgm:spPr/>
      <dgm:t>
        <a:bodyPr/>
        <a:lstStyle/>
        <a:p>
          <a:endParaRPr lang="en-US"/>
        </a:p>
      </dgm:t>
    </dgm:pt>
    <dgm:pt modelId="{D014E4E9-D73B-4597-9919-A8D38CEC53EC}" type="pres">
      <dgm:prSet presAssocID="{584EC97E-9CB7-4AB9-AB45-3D80FCCF6ECA}" presName="ChildText" presStyleLbl="revTx" presStyleIdx="2" presStyleCnt="3" custScaleX="277113" custLinFactNeighborX="36787" custLinFactNeighborY="1688">
        <dgm:presLayoutVars>
          <dgm:chMax val="0"/>
          <dgm:chPref val="0"/>
          <dgm:bulletEnabled val="1"/>
        </dgm:presLayoutVars>
      </dgm:prSet>
      <dgm:spPr/>
      <dgm:t>
        <a:bodyPr/>
        <a:lstStyle/>
        <a:p>
          <a:endParaRPr lang="en-US"/>
        </a:p>
      </dgm:t>
    </dgm:pt>
    <dgm:pt modelId="{24C24674-B735-4642-A97D-702124FDC8A7}" type="pres">
      <dgm:prSet presAssocID="{5CEF85D9-3C40-4A1B-93DC-568B5AB09A46}" presName="sibTrans" presStyleCnt="0"/>
      <dgm:spPr/>
    </dgm:pt>
    <dgm:pt modelId="{47017058-0A33-44F2-8C76-ECB806317813}" type="pres">
      <dgm:prSet presAssocID="{FA6EDEA4-69C1-4A70-B8A6-4BDEA804BBDA}" presName="composite" presStyleCnt="0"/>
      <dgm:spPr/>
    </dgm:pt>
    <dgm:pt modelId="{2035C662-4E62-4C18-8277-405C3EB1F475}" type="pres">
      <dgm:prSet presAssocID="{FA6EDEA4-69C1-4A70-B8A6-4BDEA804BBDA}" presName="ParentText" presStyleLbl="node1" presStyleIdx="3" presStyleCnt="4" custLinFactNeighborX="-40515">
        <dgm:presLayoutVars>
          <dgm:chMax val="1"/>
          <dgm:chPref val="1"/>
          <dgm:bulletEnabled val="1"/>
        </dgm:presLayoutVars>
      </dgm:prSet>
      <dgm:spPr/>
      <dgm:t>
        <a:bodyPr/>
        <a:lstStyle/>
        <a:p>
          <a:endParaRPr lang="en-US"/>
        </a:p>
      </dgm:t>
    </dgm:pt>
  </dgm:ptLst>
  <dgm:cxnLst>
    <dgm:cxn modelId="{1BCE1479-BFDF-45EE-8C07-9CF42D2B1731}" srcId="{584EC97E-9CB7-4AB9-AB45-3D80FCCF6ECA}" destId="{7E0F6FC9-CFEF-4500-8873-2BE8ADBB4975}" srcOrd="1" destOrd="0" parTransId="{0DE4F103-898F-48CB-9448-8A4ED2900AB2}" sibTransId="{9D590ED8-A96F-49D5-92DC-1698AF887E2D}"/>
    <dgm:cxn modelId="{CA1A95DD-7DFE-4C15-B52E-4475B531E835}" type="presOf" srcId="{584EC97E-9CB7-4AB9-AB45-3D80FCCF6ECA}" destId="{CD331046-72B8-463A-9274-C92B3791070B}" srcOrd="0" destOrd="0" presId="urn:microsoft.com/office/officeart/2005/8/layout/StepDownProcess"/>
    <dgm:cxn modelId="{326B105D-6F16-4459-9808-74AC3E47163D}" type="presOf" srcId="{7E0F6FC9-CFEF-4500-8873-2BE8ADBB4975}" destId="{D014E4E9-D73B-4597-9919-A8D38CEC53EC}" srcOrd="0" destOrd="1" presId="urn:microsoft.com/office/officeart/2005/8/layout/StepDownProcess"/>
    <dgm:cxn modelId="{EED217FF-01D2-4F2C-8261-78DE6869EDFD}" srcId="{89F6B8FB-D041-495D-BBEB-11B9E1801E00}" destId="{FA6EDEA4-69C1-4A70-B8A6-4BDEA804BBDA}" srcOrd="3" destOrd="0" parTransId="{AE2D255F-69BA-435B-9BFF-B9F985FC99DD}" sibTransId="{CA77E67C-31A8-467C-9F1C-7AF4246CD72E}"/>
    <dgm:cxn modelId="{9FC275B2-469A-4A9D-815A-FA36A921DE82}" type="presOf" srcId="{FA6EDEA4-69C1-4A70-B8A6-4BDEA804BBDA}" destId="{2035C662-4E62-4C18-8277-405C3EB1F475}" srcOrd="0" destOrd="0" presId="urn:microsoft.com/office/officeart/2005/8/layout/StepDownProcess"/>
    <dgm:cxn modelId="{2907D483-50CE-43E1-991F-2F529D3B961F}" srcId="{5B67A9BC-4CBF-48F7-9CF2-8FEF1B261E07}" destId="{388B6E49-BDC4-4987-BCB2-13B283DC5A1F}" srcOrd="2" destOrd="0" parTransId="{AC910FD1-877B-471C-A19E-2D6608BB5A29}" sibTransId="{AD757A1A-EC83-4A26-85FC-CF3F1EF351FA}"/>
    <dgm:cxn modelId="{0E0B8227-25E4-4522-A8EB-29E79BC8DCAF}" srcId="{89F6B8FB-D041-495D-BBEB-11B9E1801E00}" destId="{720BD078-4033-420F-A618-7CA6BDFF1736}" srcOrd="0" destOrd="0" parTransId="{76613662-789E-421B-8FD9-70D7FBD8E8F1}" sibTransId="{1876F50D-26C7-4C95-B553-146D2295E367}"/>
    <dgm:cxn modelId="{F011A75D-0FF8-40D4-84AC-EC27024AD513}" srcId="{584EC97E-9CB7-4AB9-AB45-3D80FCCF6ECA}" destId="{286AED9F-732F-4844-9C4C-3C4FBF07B567}" srcOrd="0" destOrd="0" parTransId="{F5B93AE4-9678-4712-9494-F6A85B36DDFE}" sibTransId="{4693B29E-3F7A-4E4F-90DA-24F8D9571474}"/>
    <dgm:cxn modelId="{1C97DF7F-760B-4F4B-9761-6B5638892A36}" type="presOf" srcId="{B0BE135C-9EBD-4594-9FD8-168EB4655D44}" destId="{D014E4E9-D73B-4597-9919-A8D38CEC53EC}" srcOrd="0" destOrd="2" presId="urn:microsoft.com/office/officeart/2005/8/layout/StepDownProcess"/>
    <dgm:cxn modelId="{E3B5065A-1DD7-4500-8750-864B6559874E}" type="presOf" srcId="{5B67A9BC-4CBF-48F7-9CF2-8FEF1B261E07}" destId="{5E572458-E0EE-4263-A90C-932B381D2E9A}" srcOrd="0" destOrd="0" presId="urn:microsoft.com/office/officeart/2005/8/layout/StepDownProcess"/>
    <dgm:cxn modelId="{3057721B-7968-4BF2-87B1-7EA250E73316}" type="presOf" srcId="{720BD078-4033-420F-A618-7CA6BDFF1736}" destId="{88A006B6-1D52-4906-89C8-6897EDE23AEA}" srcOrd="0" destOrd="0" presId="urn:microsoft.com/office/officeart/2005/8/layout/StepDownProcess"/>
    <dgm:cxn modelId="{5F1DDB73-205A-4AB3-AD2D-863801C6F8E0}" srcId="{584EC97E-9CB7-4AB9-AB45-3D80FCCF6ECA}" destId="{B0BE135C-9EBD-4594-9FD8-168EB4655D44}" srcOrd="2" destOrd="0" parTransId="{DF640AB0-2D1E-45F6-B0CC-683CF22CB666}" sibTransId="{798C07DC-E8A7-4D74-B53E-F7842F7910C2}"/>
    <dgm:cxn modelId="{89947094-9030-42E9-B942-638D00696F87}" srcId="{5B67A9BC-4CBF-48F7-9CF2-8FEF1B261E07}" destId="{6CAA04AB-8A56-4637-BE3F-F44810A8889F}" srcOrd="1" destOrd="0" parTransId="{EFB6DBA2-8495-4934-99CF-ED6B79146A83}" sibTransId="{34D4C4BB-2C9D-43DB-9564-1153B18AB573}"/>
    <dgm:cxn modelId="{0B709D97-3220-4925-BD48-1E49D101B988}" type="presOf" srcId="{388B6E49-BDC4-4987-BCB2-13B283DC5A1F}" destId="{8489D7E9-11DB-4D3C-9A2A-2DFD58865FF8}" srcOrd="0" destOrd="2" presId="urn:microsoft.com/office/officeart/2005/8/layout/StepDownProcess"/>
    <dgm:cxn modelId="{AE175C5B-0830-4A78-A131-95EBBD753CA7}" type="presOf" srcId="{286AED9F-732F-4844-9C4C-3C4FBF07B567}" destId="{D014E4E9-D73B-4597-9919-A8D38CEC53EC}" srcOrd="0" destOrd="0" presId="urn:microsoft.com/office/officeart/2005/8/layout/StepDownProcess"/>
    <dgm:cxn modelId="{73ABCD73-6E92-4019-A1A4-D312E17CF473}" type="presOf" srcId="{89F6B8FB-D041-495D-BBEB-11B9E1801E00}" destId="{68A2A1F1-57BF-474E-9699-2E2817031015}" srcOrd="0" destOrd="0" presId="urn:microsoft.com/office/officeart/2005/8/layout/StepDownProcess"/>
    <dgm:cxn modelId="{313B6E15-C6D3-453E-8732-D963BC83E99E}" srcId="{89F6B8FB-D041-495D-BBEB-11B9E1801E00}" destId="{5B67A9BC-4CBF-48F7-9CF2-8FEF1B261E07}" srcOrd="1" destOrd="0" parTransId="{66D09F69-7483-47A5-9B69-5B7BF932CA38}" sibTransId="{BD30C23F-FE20-43AD-9270-5B27DD3A1C44}"/>
    <dgm:cxn modelId="{3E6DFB23-06ED-46BF-8BD4-FBAB443B2AF2}" srcId="{89F6B8FB-D041-495D-BBEB-11B9E1801E00}" destId="{584EC97E-9CB7-4AB9-AB45-3D80FCCF6ECA}" srcOrd="2" destOrd="0" parTransId="{42AD339D-273A-48E5-83DD-D234C4455EEB}" sibTransId="{5CEF85D9-3C40-4A1B-93DC-568B5AB09A46}"/>
    <dgm:cxn modelId="{D6529653-E058-4371-A471-7C5405A8E025}" type="presOf" srcId="{6CAA04AB-8A56-4637-BE3F-F44810A8889F}" destId="{8489D7E9-11DB-4D3C-9A2A-2DFD58865FF8}" srcOrd="0" destOrd="1" presId="urn:microsoft.com/office/officeart/2005/8/layout/StepDownProcess"/>
    <dgm:cxn modelId="{BF0CBDAE-E2C4-4557-8331-B4C4219E859E}" srcId="{5B67A9BC-4CBF-48F7-9CF2-8FEF1B261E07}" destId="{D0D16208-12D7-455A-B820-09CB712BD013}" srcOrd="0" destOrd="0" parTransId="{90749AF3-5B52-4870-A0CB-20E40927C79D}" sibTransId="{4B880270-22CE-45FE-8140-F1E5121476C8}"/>
    <dgm:cxn modelId="{E69767C2-48AF-4CBC-BB13-4F9E7279B0B9}" type="presOf" srcId="{D0D16208-12D7-455A-B820-09CB712BD013}" destId="{8489D7E9-11DB-4D3C-9A2A-2DFD58865FF8}" srcOrd="0" destOrd="0" presId="urn:microsoft.com/office/officeart/2005/8/layout/StepDownProcess"/>
    <dgm:cxn modelId="{27B0A48E-76C7-497F-A76C-94181ED2912C}" type="presParOf" srcId="{68A2A1F1-57BF-474E-9699-2E2817031015}" destId="{38F79D28-23E3-4B57-860A-A88EE6076CC2}" srcOrd="0" destOrd="0" presId="urn:microsoft.com/office/officeart/2005/8/layout/StepDownProcess"/>
    <dgm:cxn modelId="{DB946552-D8EE-4215-BD65-65AAC96690A2}" type="presParOf" srcId="{38F79D28-23E3-4B57-860A-A88EE6076CC2}" destId="{643FEDDB-086E-49A8-915D-220AF7F3AB06}" srcOrd="0" destOrd="0" presId="urn:microsoft.com/office/officeart/2005/8/layout/StepDownProcess"/>
    <dgm:cxn modelId="{B84CC0C0-EA62-436D-95B5-B5F374BA9BA6}" type="presParOf" srcId="{38F79D28-23E3-4B57-860A-A88EE6076CC2}" destId="{88A006B6-1D52-4906-89C8-6897EDE23AEA}" srcOrd="1" destOrd="0" presId="urn:microsoft.com/office/officeart/2005/8/layout/StepDownProcess"/>
    <dgm:cxn modelId="{327B11CC-A33F-4085-AB3A-4FAF36BC04DB}" type="presParOf" srcId="{38F79D28-23E3-4B57-860A-A88EE6076CC2}" destId="{C33D44A6-D3DC-463F-8ECF-52D5BA5E137D}" srcOrd="2" destOrd="0" presId="urn:microsoft.com/office/officeart/2005/8/layout/StepDownProcess"/>
    <dgm:cxn modelId="{4881CE7C-6977-4F22-994D-4219DAF12923}" type="presParOf" srcId="{68A2A1F1-57BF-474E-9699-2E2817031015}" destId="{650F1793-1AA6-4D61-A171-90B68823D32A}" srcOrd="1" destOrd="0" presId="urn:microsoft.com/office/officeart/2005/8/layout/StepDownProcess"/>
    <dgm:cxn modelId="{F5A97A17-1F59-4252-A3C0-76C8481AACFE}" type="presParOf" srcId="{68A2A1F1-57BF-474E-9699-2E2817031015}" destId="{AF708F89-6F89-4ADE-9216-5A1A82890068}" srcOrd="2" destOrd="0" presId="urn:microsoft.com/office/officeart/2005/8/layout/StepDownProcess"/>
    <dgm:cxn modelId="{A0E63604-F69F-4D59-8685-C2E4C3467F0B}" type="presParOf" srcId="{AF708F89-6F89-4ADE-9216-5A1A82890068}" destId="{C1337D5A-1E67-43B9-8847-31861014D874}" srcOrd="0" destOrd="0" presId="urn:microsoft.com/office/officeart/2005/8/layout/StepDownProcess"/>
    <dgm:cxn modelId="{EBAED211-065F-45C2-9047-B39C1FCC1B60}" type="presParOf" srcId="{AF708F89-6F89-4ADE-9216-5A1A82890068}" destId="{5E572458-E0EE-4263-A90C-932B381D2E9A}" srcOrd="1" destOrd="0" presId="urn:microsoft.com/office/officeart/2005/8/layout/StepDownProcess"/>
    <dgm:cxn modelId="{817AFD72-B8C4-47E0-8FAE-DC2D5E066EEB}" type="presParOf" srcId="{AF708F89-6F89-4ADE-9216-5A1A82890068}" destId="{8489D7E9-11DB-4D3C-9A2A-2DFD58865FF8}" srcOrd="2" destOrd="0" presId="urn:microsoft.com/office/officeart/2005/8/layout/StepDownProcess"/>
    <dgm:cxn modelId="{40634B2D-0C81-4217-B13D-8A54CFEB77B5}" type="presParOf" srcId="{68A2A1F1-57BF-474E-9699-2E2817031015}" destId="{61E5FB32-D124-4315-BEAF-2939C1F88280}" srcOrd="3" destOrd="0" presId="urn:microsoft.com/office/officeart/2005/8/layout/StepDownProcess"/>
    <dgm:cxn modelId="{B7CE2E16-17F6-4203-B2A4-34A63FE52C20}" type="presParOf" srcId="{68A2A1F1-57BF-474E-9699-2E2817031015}" destId="{21A176AD-1649-4535-BAB2-9D0F93EF3080}" srcOrd="4" destOrd="0" presId="urn:microsoft.com/office/officeart/2005/8/layout/StepDownProcess"/>
    <dgm:cxn modelId="{505A15B5-DD05-47A5-9556-37DBC6DC736A}" type="presParOf" srcId="{21A176AD-1649-4535-BAB2-9D0F93EF3080}" destId="{BE9BC96B-F26D-485E-A74F-743C4106CB14}" srcOrd="0" destOrd="0" presId="urn:microsoft.com/office/officeart/2005/8/layout/StepDownProcess"/>
    <dgm:cxn modelId="{665811A0-DE2C-4A01-A710-780787E54EC1}" type="presParOf" srcId="{21A176AD-1649-4535-BAB2-9D0F93EF3080}" destId="{CD331046-72B8-463A-9274-C92B3791070B}" srcOrd="1" destOrd="0" presId="urn:microsoft.com/office/officeart/2005/8/layout/StepDownProcess"/>
    <dgm:cxn modelId="{BCA9E0A6-4DDB-4772-AF48-DAE1877FC0C6}" type="presParOf" srcId="{21A176AD-1649-4535-BAB2-9D0F93EF3080}" destId="{D014E4E9-D73B-4597-9919-A8D38CEC53EC}" srcOrd="2" destOrd="0" presId="urn:microsoft.com/office/officeart/2005/8/layout/StepDownProcess"/>
    <dgm:cxn modelId="{747DB5D0-0BC5-4489-9A48-95241B1E8831}" type="presParOf" srcId="{68A2A1F1-57BF-474E-9699-2E2817031015}" destId="{24C24674-B735-4642-A97D-702124FDC8A7}" srcOrd="5" destOrd="0" presId="urn:microsoft.com/office/officeart/2005/8/layout/StepDownProcess"/>
    <dgm:cxn modelId="{4068A1CD-28EB-4993-9A41-D5F83AB91AD1}" type="presParOf" srcId="{68A2A1F1-57BF-474E-9699-2E2817031015}" destId="{47017058-0A33-44F2-8C76-ECB806317813}" srcOrd="6" destOrd="0" presId="urn:microsoft.com/office/officeart/2005/8/layout/StepDownProcess"/>
    <dgm:cxn modelId="{A41A7940-2C11-4F2D-B5D1-36D5D0FF9CB4}" type="presParOf" srcId="{47017058-0A33-44F2-8C76-ECB806317813}" destId="{2035C662-4E62-4C18-8277-405C3EB1F475}"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7F5ED-A40D-4D1E-8F6C-E18139732BD8}">
      <dsp:nvSpPr>
        <dsp:cNvPr id="0" name=""/>
        <dsp:cNvSpPr/>
      </dsp:nvSpPr>
      <dsp:spPr>
        <a:xfrm>
          <a:off x="282" y="628"/>
          <a:ext cx="8229034" cy="5035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Northeast Indiana Target Industries </a:t>
          </a:r>
        </a:p>
      </dsp:txBody>
      <dsp:txXfrm>
        <a:off x="15030" y="15376"/>
        <a:ext cx="8199538" cy="474023"/>
      </dsp:txXfrm>
    </dsp:sp>
    <dsp:sp modelId="{689279F9-3FD7-49EC-810B-6BEDFB078834}">
      <dsp:nvSpPr>
        <dsp:cNvPr id="0" name=""/>
        <dsp:cNvSpPr/>
      </dsp:nvSpPr>
      <dsp:spPr>
        <a:xfrm>
          <a:off x="8314" y="725575"/>
          <a:ext cx="3413686" cy="27137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i="1" kern="1200" dirty="0"/>
            <a:t>Established</a:t>
          </a:r>
          <a:r>
            <a:rPr lang="en-US" sz="2000" kern="1200" dirty="0"/>
            <a:t> </a:t>
          </a:r>
        </a:p>
      </dsp:txBody>
      <dsp:txXfrm>
        <a:off x="16262" y="733523"/>
        <a:ext cx="3397790" cy="255482"/>
      </dsp:txXfrm>
    </dsp:sp>
    <dsp:sp modelId="{B456FCF1-2E81-486A-A5D6-6DB531822627}">
      <dsp:nvSpPr>
        <dsp:cNvPr id="0" name=""/>
        <dsp:cNvSpPr/>
      </dsp:nvSpPr>
      <dsp:spPr>
        <a:xfrm>
          <a:off x="8314" y="1218381"/>
          <a:ext cx="1106902" cy="736802"/>
        </a:xfrm>
        <a:prstGeom prst="roundRect">
          <a:avLst>
            <a:gd name="adj" fmla="val 10000"/>
          </a:avLst>
        </a:prstGeom>
        <a:solidFill>
          <a:schemeClr val="accent3">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Medical Device &amp; Technology</a:t>
          </a:r>
        </a:p>
      </dsp:txBody>
      <dsp:txXfrm>
        <a:off x="29894" y="1239961"/>
        <a:ext cx="1063742" cy="693642"/>
      </dsp:txXfrm>
    </dsp:sp>
    <dsp:sp modelId="{02FCE20E-F1E9-489D-AF4D-1FF1A323D8A6}">
      <dsp:nvSpPr>
        <dsp:cNvPr id="0" name=""/>
        <dsp:cNvSpPr/>
      </dsp:nvSpPr>
      <dsp:spPr>
        <a:xfrm>
          <a:off x="1161706" y="1218381"/>
          <a:ext cx="1106902" cy="721753"/>
        </a:xfrm>
        <a:prstGeom prst="roundRect">
          <a:avLst>
            <a:gd name="adj" fmla="val 10000"/>
          </a:avLst>
        </a:prstGeom>
        <a:solidFill>
          <a:schemeClr val="accent3">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Specialty Insurance</a:t>
          </a:r>
        </a:p>
      </dsp:txBody>
      <dsp:txXfrm>
        <a:off x="1182845" y="1239520"/>
        <a:ext cx="1064624" cy="679475"/>
      </dsp:txXfrm>
    </dsp:sp>
    <dsp:sp modelId="{1FCAA59A-6655-41BF-B387-CB0D1E913A78}">
      <dsp:nvSpPr>
        <dsp:cNvPr id="0" name=""/>
        <dsp:cNvSpPr/>
      </dsp:nvSpPr>
      <dsp:spPr>
        <a:xfrm>
          <a:off x="2315098" y="1218381"/>
          <a:ext cx="1106902" cy="736802"/>
        </a:xfrm>
        <a:prstGeom prst="roundRect">
          <a:avLst>
            <a:gd name="adj" fmla="val 10000"/>
          </a:avLst>
        </a:prstGeom>
        <a:solidFill>
          <a:schemeClr val="accent3">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Vehicles</a:t>
          </a:r>
        </a:p>
      </dsp:txBody>
      <dsp:txXfrm>
        <a:off x="2336678" y="1239961"/>
        <a:ext cx="1063742" cy="693642"/>
      </dsp:txXfrm>
    </dsp:sp>
    <dsp:sp modelId="{2AC4775F-9805-4CFE-9AF1-4FA245AF9307}">
      <dsp:nvSpPr>
        <dsp:cNvPr id="0" name=""/>
        <dsp:cNvSpPr/>
      </dsp:nvSpPr>
      <dsp:spPr>
        <a:xfrm>
          <a:off x="3514980" y="725575"/>
          <a:ext cx="4706304" cy="296765"/>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i="1" kern="1200" dirty="0"/>
            <a:t>Emerging </a:t>
          </a:r>
        </a:p>
      </dsp:txBody>
      <dsp:txXfrm>
        <a:off x="3523672" y="734267"/>
        <a:ext cx="4688920" cy="279381"/>
      </dsp:txXfrm>
    </dsp:sp>
    <dsp:sp modelId="{9B74872D-B71D-42FF-8421-A8336AF93C87}">
      <dsp:nvSpPr>
        <dsp:cNvPr id="0" name=""/>
        <dsp:cNvSpPr/>
      </dsp:nvSpPr>
      <dsp:spPr>
        <a:xfrm>
          <a:off x="3514980" y="1243768"/>
          <a:ext cx="1246128" cy="736802"/>
        </a:xfrm>
        <a:prstGeom prst="roundRect">
          <a:avLst>
            <a:gd name="adj" fmla="val 10000"/>
          </a:avLst>
        </a:prstGeom>
        <a:solidFill>
          <a:schemeClr val="accent3">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Design and Craftsmanship</a:t>
          </a:r>
        </a:p>
      </dsp:txBody>
      <dsp:txXfrm>
        <a:off x="3536560" y="1265348"/>
        <a:ext cx="1202968" cy="693642"/>
      </dsp:txXfrm>
    </dsp:sp>
    <dsp:sp modelId="{7F03C43C-AE00-44C6-93A1-AF5429946EF5}">
      <dsp:nvSpPr>
        <dsp:cNvPr id="0" name=""/>
        <dsp:cNvSpPr/>
      </dsp:nvSpPr>
      <dsp:spPr>
        <a:xfrm>
          <a:off x="4836699" y="1244397"/>
          <a:ext cx="1106902" cy="736802"/>
        </a:xfrm>
        <a:prstGeom prst="roundRect">
          <a:avLst>
            <a:gd name="adj" fmla="val 10000"/>
          </a:avLst>
        </a:prstGeom>
        <a:solidFill>
          <a:schemeClr val="accent3">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Logistics </a:t>
          </a:r>
          <a:endParaRPr lang="en-US" sz="1400" b="1" kern="1200" dirty="0"/>
        </a:p>
      </dsp:txBody>
      <dsp:txXfrm>
        <a:off x="4858279" y="1265977"/>
        <a:ext cx="1063742" cy="693642"/>
      </dsp:txXfrm>
    </dsp:sp>
    <dsp:sp modelId="{9E0E5CE7-6EB4-4FA4-8FE9-6CBF634F3640}">
      <dsp:nvSpPr>
        <dsp:cNvPr id="0" name=""/>
        <dsp:cNvSpPr/>
      </dsp:nvSpPr>
      <dsp:spPr>
        <a:xfrm>
          <a:off x="5979697" y="1243768"/>
          <a:ext cx="1106902" cy="736802"/>
        </a:xfrm>
        <a:prstGeom prst="roundRect">
          <a:avLst>
            <a:gd name="adj" fmla="val 10000"/>
          </a:avLst>
        </a:prstGeom>
        <a:solidFill>
          <a:schemeClr val="accent3">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Food and Beverage </a:t>
          </a:r>
        </a:p>
      </dsp:txBody>
      <dsp:txXfrm>
        <a:off x="6001277" y="1265348"/>
        <a:ext cx="1063742" cy="693642"/>
      </dsp:txXfrm>
    </dsp:sp>
    <dsp:sp modelId="{4DBF3CE3-7665-4B8E-A5B5-2C59E4588B18}">
      <dsp:nvSpPr>
        <dsp:cNvPr id="0" name=""/>
        <dsp:cNvSpPr/>
      </dsp:nvSpPr>
      <dsp:spPr>
        <a:xfrm>
          <a:off x="7122697" y="1219200"/>
          <a:ext cx="1106902" cy="736802"/>
        </a:xfrm>
        <a:prstGeom prst="roundRect">
          <a:avLst>
            <a:gd name="adj" fmla="val 10000"/>
          </a:avLst>
        </a:prstGeom>
        <a:solidFill>
          <a:schemeClr val="accent3">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Advanced Materials</a:t>
          </a:r>
        </a:p>
      </dsp:txBody>
      <dsp:txXfrm>
        <a:off x="7144277" y="1240780"/>
        <a:ext cx="1063742" cy="6936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FEDDB-086E-49A8-915D-220AF7F3AB06}">
      <dsp:nvSpPr>
        <dsp:cNvPr id="0" name=""/>
        <dsp:cNvSpPr/>
      </dsp:nvSpPr>
      <dsp:spPr>
        <a:xfrm rot="5400000">
          <a:off x="77974" y="1282445"/>
          <a:ext cx="1126265" cy="1282213"/>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A006B6-1D52-4906-89C8-6897EDE23AEA}">
      <dsp:nvSpPr>
        <dsp:cNvPr id="0" name=""/>
        <dsp:cNvSpPr/>
      </dsp:nvSpPr>
      <dsp:spPr>
        <a:xfrm>
          <a:off x="0" y="33957"/>
          <a:ext cx="1895968" cy="132711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500 Contacts</a:t>
          </a:r>
          <a:endParaRPr lang="en-US" sz="2200" kern="1200" dirty="0"/>
        </a:p>
      </dsp:txBody>
      <dsp:txXfrm>
        <a:off x="64796" y="98753"/>
        <a:ext cx="1766376" cy="1197524"/>
      </dsp:txXfrm>
    </dsp:sp>
    <dsp:sp modelId="{C33D44A6-D3DC-463F-8ECF-52D5BA5E137D}">
      <dsp:nvSpPr>
        <dsp:cNvPr id="0" name=""/>
        <dsp:cNvSpPr/>
      </dsp:nvSpPr>
      <dsp:spPr>
        <a:xfrm>
          <a:off x="2266977" y="160527"/>
          <a:ext cx="1378946" cy="1072634"/>
        </a:xfrm>
        <a:prstGeom prst="rect">
          <a:avLst/>
        </a:prstGeom>
        <a:noFill/>
        <a:ln>
          <a:noFill/>
        </a:ln>
        <a:effectLst/>
      </dsp:spPr>
      <dsp:style>
        <a:lnRef idx="0">
          <a:scrgbClr r="0" g="0" b="0"/>
        </a:lnRef>
        <a:fillRef idx="0">
          <a:scrgbClr r="0" g="0" b="0"/>
        </a:fillRef>
        <a:effectRef idx="0">
          <a:scrgbClr r="0" g="0" b="0"/>
        </a:effectRef>
        <a:fontRef idx="minor"/>
      </dsp:style>
    </dsp:sp>
    <dsp:sp modelId="{C1337D5A-1E67-43B9-8847-31861014D874}">
      <dsp:nvSpPr>
        <dsp:cNvPr id="0" name=""/>
        <dsp:cNvSpPr/>
      </dsp:nvSpPr>
      <dsp:spPr>
        <a:xfrm rot="5400000">
          <a:off x="1477784" y="2773235"/>
          <a:ext cx="1126265" cy="1282213"/>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572458-E0EE-4263-A90C-932B381D2E9A}">
      <dsp:nvSpPr>
        <dsp:cNvPr id="0" name=""/>
        <dsp:cNvSpPr/>
      </dsp:nvSpPr>
      <dsp:spPr>
        <a:xfrm>
          <a:off x="1179402" y="1524746"/>
          <a:ext cx="1895968" cy="132711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Major Markets Trips</a:t>
          </a:r>
          <a:endParaRPr lang="en-US" sz="2200" kern="1200" dirty="0"/>
        </a:p>
      </dsp:txBody>
      <dsp:txXfrm>
        <a:off x="1244198" y="1589542"/>
        <a:ext cx="1766376" cy="1197524"/>
      </dsp:txXfrm>
    </dsp:sp>
    <dsp:sp modelId="{8489D7E9-11DB-4D3C-9A2A-2DFD58865FF8}">
      <dsp:nvSpPr>
        <dsp:cNvPr id="0" name=""/>
        <dsp:cNvSpPr/>
      </dsp:nvSpPr>
      <dsp:spPr>
        <a:xfrm>
          <a:off x="3158220" y="1600195"/>
          <a:ext cx="5180055" cy="1072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All about scale and partnerships</a:t>
          </a:r>
          <a:endParaRPr lang="en-US" sz="1800" kern="1200" dirty="0"/>
        </a:p>
        <a:p>
          <a:pPr marL="171450" lvl="1" indent="-171450" algn="l" defTabSz="800100">
            <a:lnSpc>
              <a:spcPct val="90000"/>
            </a:lnSpc>
            <a:spcBef>
              <a:spcPct val="0"/>
            </a:spcBef>
            <a:spcAft>
              <a:spcPct val="15000"/>
            </a:spcAft>
            <a:buChar char="••"/>
          </a:pPr>
          <a:r>
            <a:rPr lang="en-US" sz="1800" kern="1200" dirty="0" smtClean="0"/>
            <a:t>Goal: generate new business leads</a:t>
          </a:r>
          <a:endParaRPr lang="en-US" sz="1800" kern="1200" dirty="0"/>
        </a:p>
        <a:p>
          <a:pPr marL="171450" lvl="1" indent="-171450" algn="l" defTabSz="800100">
            <a:lnSpc>
              <a:spcPct val="90000"/>
            </a:lnSpc>
            <a:spcBef>
              <a:spcPct val="0"/>
            </a:spcBef>
            <a:spcAft>
              <a:spcPct val="15000"/>
            </a:spcAft>
            <a:buChar char="••"/>
          </a:pPr>
          <a:r>
            <a:rPr lang="en-US" sz="1800" kern="1200" dirty="0" smtClean="0"/>
            <a:t>Who:  RP, LEDOs, business and civic leaders</a:t>
          </a:r>
          <a:endParaRPr lang="en-US" sz="1800" kern="1200" dirty="0"/>
        </a:p>
      </dsp:txBody>
      <dsp:txXfrm>
        <a:off x="3158220" y="1600195"/>
        <a:ext cx="5180055" cy="1072634"/>
      </dsp:txXfrm>
    </dsp:sp>
    <dsp:sp modelId="{BE9BC96B-F26D-485E-A74F-743C4106CB14}">
      <dsp:nvSpPr>
        <dsp:cNvPr id="0" name=""/>
        <dsp:cNvSpPr/>
      </dsp:nvSpPr>
      <dsp:spPr>
        <a:xfrm rot="5400000">
          <a:off x="3045158" y="4264024"/>
          <a:ext cx="1126265" cy="1282213"/>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331046-72B8-463A-9274-C92B3791070B}">
      <dsp:nvSpPr>
        <dsp:cNvPr id="0" name=""/>
        <dsp:cNvSpPr/>
      </dsp:nvSpPr>
      <dsp:spPr>
        <a:xfrm>
          <a:off x="2666994" y="3015536"/>
          <a:ext cx="1895968" cy="132711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Business Development Trips</a:t>
          </a:r>
          <a:endParaRPr lang="en-US" sz="2200" kern="1200" dirty="0"/>
        </a:p>
      </dsp:txBody>
      <dsp:txXfrm>
        <a:off x="2731790" y="3080332"/>
        <a:ext cx="1766376" cy="1197524"/>
      </dsp:txXfrm>
    </dsp:sp>
    <dsp:sp modelId="{D014E4E9-D73B-4597-9919-A8D38CEC53EC}">
      <dsp:nvSpPr>
        <dsp:cNvPr id="0" name=""/>
        <dsp:cNvSpPr/>
      </dsp:nvSpPr>
      <dsp:spPr>
        <a:xfrm>
          <a:off x="4560758" y="3160213"/>
          <a:ext cx="3821241" cy="1072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All about relationship management</a:t>
          </a:r>
          <a:endParaRPr lang="en-US" sz="1800" kern="1200" dirty="0"/>
        </a:p>
        <a:p>
          <a:pPr marL="171450" lvl="1" indent="-171450" algn="l" defTabSz="800100">
            <a:lnSpc>
              <a:spcPct val="90000"/>
            </a:lnSpc>
            <a:spcBef>
              <a:spcPct val="0"/>
            </a:spcBef>
            <a:spcAft>
              <a:spcPct val="15000"/>
            </a:spcAft>
            <a:buChar char="••"/>
          </a:pPr>
          <a:r>
            <a:rPr lang="en-US" sz="1800" kern="1200" dirty="0" smtClean="0"/>
            <a:t>Goal:  follow-up with leads</a:t>
          </a:r>
          <a:endParaRPr lang="en-US" sz="1800" kern="1200" dirty="0"/>
        </a:p>
        <a:p>
          <a:pPr marL="171450" lvl="1" indent="-171450" algn="l" defTabSz="800100">
            <a:lnSpc>
              <a:spcPct val="90000"/>
            </a:lnSpc>
            <a:spcBef>
              <a:spcPct val="0"/>
            </a:spcBef>
            <a:spcAft>
              <a:spcPct val="15000"/>
            </a:spcAft>
            <a:buChar char="••"/>
          </a:pPr>
          <a:r>
            <a:rPr lang="en-US" sz="1800" kern="1200" dirty="0" smtClean="0"/>
            <a:t>Who:  RP team </a:t>
          </a:r>
          <a:endParaRPr lang="en-US" sz="1800" kern="1200" dirty="0"/>
        </a:p>
      </dsp:txBody>
      <dsp:txXfrm>
        <a:off x="4560758" y="3160213"/>
        <a:ext cx="3821241" cy="1072634"/>
      </dsp:txXfrm>
    </dsp:sp>
    <dsp:sp modelId="{2035C662-4E62-4C18-8277-405C3EB1F475}">
      <dsp:nvSpPr>
        <dsp:cNvPr id="0" name=""/>
        <dsp:cNvSpPr/>
      </dsp:nvSpPr>
      <dsp:spPr>
        <a:xfrm>
          <a:off x="4318735" y="4506326"/>
          <a:ext cx="1895968" cy="132711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….Issuing Projects</a:t>
          </a:r>
          <a:endParaRPr lang="en-US" sz="2200" kern="1200" dirty="0"/>
        </a:p>
      </dsp:txBody>
      <dsp:txXfrm>
        <a:off x="4383531" y="4571122"/>
        <a:ext cx="1766376" cy="11975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DDCC988-F03C-43E1-8BDC-E2C8D161F921}" type="datetimeFigureOut">
              <a:rPr lang="en-US" smtClean="0"/>
              <a:t>7/13/2016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E268F65-EA4B-43E5-9427-36B95B415954}" type="slidenum">
              <a:rPr lang="en-US" smtClean="0"/>
              <a:t>‹#›</a:t>
            </a:fld>
            <a:endParaRPr lang="en-US" dirty="0"/>
          </a:p>
        </p:txBody>
      </p:sp>
    </p:spTree>
    <p:extLst>
      <p:ext uri="{BB962C8B-B14F-4D97-AF65-F5344CB8AC3E}">
        <p14:creationId xmlns:p14="http://schemas.microsoft.com/office/powerpoint/2010/main" val="2707965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268F65-EA4B-43E5-9427-36B95B415954}" type="slidenum">
              <a:rPr lang="en-US" smtClean="0"/>
              <a:t>1</a:t>
            </a:fld>
            <a:endParaRPr lang="en-US" dirty="0"/>
          </a:p>
        </p:txBody>
      </p:sp>
    </p:spTree>
    <p:extLst>
      <p:ext uri="{BB962C8B-B14F-4D97-AF65-F5344CB8AC3E}">
        <p14:creationId xmlns:p14="http://schemas.microsoft.com/office/powerpoint/2010/main" val="3163954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271010"/>
          </a:xfrm>
        </p:spPr>
        <p:txBody>
          <a:bodyPr/>
          <a:lstStyle/>
          <a:p>
            <a:r>
              <a:rPr lang="en-US" dirty="0" smtClean="0"/>
              <a:t>In the context of labor force demand, our region’s ability to not only fill new jobs but also back-fill those that are opened when workers retire is a critical issue.</a:t>
            </a:r>
          </a:p>
          <a:p>
            <a:endParaRPr lang="en-US" dirty="0"/>
          </a:p>
          <a:p>
            <a:r>
              <a:rPr lang="en-US" dirty="0" smtClean="0"/>
              <a:t>The last trend I’d like to share relates to population growth since 2010.  </a:t>
            </a:r>
          </a:p>
          <a:p>
            <a:endParaRPr lang="en-US" dirty="0"/>
          </a:p>
          <a:p>
            <a:r>
              <a:rPr lang="en-US" dirty="0" smtClean="0"/>
              <a:t>There are three ways population can grow:   (1) natural change (births minus deaths), (2) international migration, and  (3) domestic migration. </a:t>
            </a:r>
          </a:p>
          <a:p>
            <a:endParaRPr lang="en-US" dirty="0"/>
          </a:p>
          <a:p>
            <a:r>
              <a:rPr lang="en-US" dirty="0" smtClean="0"/>
              <a:t>Between 2010 and 2014, Northeast Indiana’s population reached 772,000, adding 13,000 new residents.  About 2,500 of these residents (20%)  are in the 10 regional counties and 10,500 (80%) are in Allen County. </a:t>
            </a:r>
          </a:p>
          <a:p>
            <a:endParaRPr lang="en-US" dirty="0"/>
          </a:p>
          <a:p>
            <a:r>
              <a:rPr lang="en-US" dirty="0" smtClean="0"/>
              <a:t>You can see that growth is primarily driven by people having babies and international migration.  The region (and the state as a whole in fact) posted negative numbers in domestic migration.   </a:t>
            </a:r>
          </a:p>
          <a:p>
            <a:endParaRPr lang="en-US" dirty="0"/>
          </a:p>
          <a:p>
            <a:r>
              <a:rPr lang="en-US" dirty="0" smtClean="0"/>
              <a:t>If the region had not lost any residents to domestic migration, our population growth would have been 35% higher – adding over 20,000 residents as opposed to 13,000.</a:t>
            </a:r>
          </a:p>
          <a:p>
            <a:r>
              <a:rPr lang="en-US" dirty="0" smtClean="0"/>
              <a:t>These dynamics are important to keep in mind as we discuss the interplay between workforce availability, quality of place, wages, and job creation.   They are all related.  They all impact Allen County and Northeast Indiana’s ability to compete for people and high quality jobs. </a:t>
            </a:r>
          </a:p>
          <a:p>
            <a:endParaRPr lang="en-US" dirty="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6D9D709-A472-4A70-B16D-29095A74C2F4}" type="slidenum">
              <a:rPr lang="en-US" smtClean="0"/>
              <a:t>10</a:t>
            </a:fld>
            <a:endParaRPr lang="en-US" dirty="0"/>
          </a:p>
        </p:txBody>
      </p:sp>
    </p:spTree>
    <p:extLst>
      <p:ext uri="{BB962C8B-B14F-4D97-AF65-F5344CB8AC3E}">
        <p14:creationId xmlns:p14="http://schemas.microsoft.com/office/powerpoint/2010/main" val="1888209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268F65-EA4B-43E5-9427-36B95B415954}" type="slidenum">
              <a:rPr lang="en-US" smtClean="0"/>
              <a:t>11</a:t>
            </a:fld>
            <a:endParaRPr lang="en-US" dirty="0"/>
          </a:p>
        </p:txBody>
      </p:sp>
    </p:spTree>
    <p:extLst>
      <p:ext uri="{BB962C8B-B14F-4D97-AF65-F5344CB8AC3E}">
        <p14:creationId xmlns:p14="http://schemas.microsoft.com/office/powerpoint/2010/main" val="258290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previously mentioned, a comprehensive review of target industries has not been done since 1999 for Allen County and not since 2007 for the Northeast Indiana </a:t>
            </a:r>
            <a:r>
              <a:rPr lang="en-US" dirty="0" smtClean="0"/>
              <a:t>region.</a:t>
            </a:r>
          </a:p>
          <a:p>
            <a:endParaRPr lang="en-US" dirty="0"/>
          </a:p>
          <a:p>
            <a:r>
              <a:rPr lang="en-US" dirty="0" smtClean="0"/>
              <a:t>We did wanted the updates to be an evolution of existing efforts and the future opportunities for Northeast Indiana and Allen County, not a revolution where we throw the baby out with the bath water for the sake of doing something new/different. </a:t>
            </a:r>
            <a:endParaRPr lang="en-US" dirty="0"/>
          </a:p>
        </p:txBody>
      </p:sp>
      <p:sp>
        <p:nvSpPr>
          <p:cNvPr id="4" name="Slide Number Placeholder 3"/>
          <p:cNvSpPr>
            <a:spLocks noGrp="1"/>
          </p:cNvSpPr>
          <p:nvPr>
            <p:ph type="sldNum" sz="quarter" idx="10"/>
          </p:nvPr>
        </p:nvSpPr>
        <p:spPr/>
        <p:txBody>
          <a:bodyPr/>
          <a:lstStyle/>
          <a:p>
            <a:fld id="{FE268F65-EA4B-43E5-9427-36B95B415954}" type="slidenum">
              <a:rPr lang="en-US" smtClean="0"/>
              <a:t>12</a:t>
            </a:fld>
            <a:endParaRPr lang="en-US" dirty="0"/>
          </a:p>
        </p:txBody>
      </p:sp>
    </p:spTree>
    <p:extLst>
      <p:ext uri="{BB962C8B-B14F-4D97-AF65-F5344CB8AC3E}">
        <p14:creationId xmlns:p14="http://schemas.microsoft.com/office/powerpoint/2010/main" val="1108402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191000"/>
            <a:ext cx="5608320" cy="4572000"/>
          </a:xfrm>
        </p:spPr>
        <p:txBody>
          <a:bodyPr/>
          <a:lstStyle/>
          <a:p>
            <a:r>
              <a:rPr lang="en-US" sz="1100" dirty="0" smtClean="0"/>
              <a:t>CRI recommended seven target industries, broken out into two categories:  Established industries and emerging industries.</a:t>
            </a:r>
          </a:p>
          <a:p>
            <a:endParaRPr lang="en-US" sz="1100" b="1" dirty="0" smtClean="0"/>
          </a:p>
          <a:p>
            <a:r>
              <a:rPr lang="en-US" sz="1100" b="1" dirty="0" smtClean="0"/>
              <a:t>Click to animate</a:t>
            </a:r>
            <a:r>
              <a:rPr lang="en-US" sz="1100" b="1" baseline="0" dirty="0" smtClean="0"/>
              <a:t> Established target block </a:t>
            </a:r>
          </a:p>
          <a:p>
            <a:r>
              <a:rPr lang="en-US" sz="1100" baseline="0" dirty="0" smtClean="0"/>
              <a:t>Established targets include Medical Device and Technology, Specialty Insurance, and Vehicles.  </a:t>
            </a:r>
            <a:r>
              <a:rPr lang="en-US" sz="1100" dirty="0" smtClean="0"/>
              <a:t>  </a:t>
            </a:r>
          </a:p>
          <a:p>
            <a:endParaRPr lang="en-US" sz="1100" dirty="0"/>
          </a:p>
          <a:p>
            <a:r>
              <a:rPr lang="en-US" sz="1100" dirty="0" smtClean="0"/>
              <a:t>We classified these as “established” because of their large, multi-dimensional employment bases, existing concentration of employers, solid wages, above average wages, and local post-recession growth that has outpaced the nation.</a:t>
            </a:r>
            <a:endParaRPr lang="en-US" sz="1100" baseline="0" dirty="0" smtClean="0"/>
          </a:p>
          <a:p>
            <a:endParaRPr lang="en-US" sz="1100" baseline="0" dirty="0" smtClean="0"/>
          </a:p>
          <a:p>
            <a:r>
              <a:rPr lang="en-US" sz="1100" b="1" baseline="0" dirty="0" smtClean="0"/>
              <a:t>Click to animate Emerging target block </a:t>
            </a:r>
          </a:p>
          <a:p>
            <a:r>
              <a:rPr lang="en-US" sz="1100" dirty="0" smtClean="0"/>
              <a:t>Emerging targets include Design and Craftsmanship, Logistics, Food and Beverage, and Advanced Materials.  </a:t>
            </a:r>
          </a:p>
          <a:p>
            <a:endParaRPr lang="en-US" sz="1100" baseline="0" dirty="0"/>
          </a:p>
          <a:p>
            <a:r>
              <a:rPr lang="en-US" sz="1100" dirty="0" smtClean="0"/>
              <a:t>We classified these as “emerging” because of they have a comparatively smaller employment base, provide room for growth and diversification, offer jobs at or above the regional average wage of $40,000, leverage local existing assets, and provide new “stretch” opportunities. </a:t>
            </a:r>
            <a:endParaRPr lang="en-US" sz="1100" baseline="0" dirty="0" smtClean="0"/>
          </a:p>
          <a:p>
            <a:endParaRPr lang="en-US" sz="1100" b="1" baseline="0" dirty="0" smtClean="0"/>
          </a:p>
          <a:p>
            <a:r>
              <a:rPr lang="en-US" sz="1100" b="1" baseline="0" dirty="0" smtClean="0"/>
              <a:t>Click to animate Verticals block </a:t>
            </a:r>
          </a:p>
          <a:p>
            <a:r>
              <a:rPr lang="en-US" sz="1100" dirty="0" smtClean="0"/>
              <a:t>Across these targets, there are key competency areas (or verticals) that promote Northeast Indiana’s competitive edge.  These can be supported in areas like workforce development, entrepreneurship services  and messaging adopted in external marketing efforts. </a:t>
            </a:r>
          </a:p>
          <a:p>
            <a:endParaRPr lang="en-US" sz="1100" dirty="0"/>
          </a:p>
          <a:p>
            <a:r>
              <a:rPr lang="en-US" sz="1100" dirty="0" smtClean="0"/>
              <a:t>Example: Wireless communications – medical device, insurance, ag-tech, logistics </a:t>
            </a:r>
            <a:endParaRPr lang="en-US" sz="1100" dirty="0"/>
          </a:p>
        </p:txBody>
      </p:sp>
      <p:sp>
        <p:nvSpPr>
          <p:cNvPr id="4" name="Slide Number Placeholder 3"/>
          <p:cNvSpPr>
            <a:spLocks noGrp="1"/>
          </p:cNvSpPr>
          <p:nvPr>
            <p:ph type="sldNum" sz="quarter" idx="10"/>
          </p:nvPr>
        </p:nvSpPr>
        <p:spPr/>
        <p:txBody>
          <a:bodyPr/>
          <a:lstStyle/>
          <a:p>
            <a:fld id="{FE268F65-EA4B-43E5-9427-36B95B415954}" type="slidenum">
              <a:rPr lang="en-US" smtClean="0"/>
              <a:t>13</a:t>
            </a:fld>
            <a:endParaRPr lang="en-US" dirty="0"/>
          </a:p>
        </p:txBody>
      </p:sp>
    </p:spTree>
    <p:extLst>
      <p:ext uri="{BB962C8B-B14F-4D97-AF65-F5344CB8AC3E}">
        <p14:creationId xmlns:p14="http://schemas.microsoft.com/office/powerpoint/2010/main" val="3048942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43400"/>
            <a:ext cx="5608320" cy="4347210"/>
          </a:xfrm>
        </p:spPr>
        <p:txBody>
          <a:bodyPr/>
          <a:lstStyle/>
          <a:p>
            <a:r>
              <a:rPr lang="en-US" sz="1150" dirty="0" smtClean="0"/>
              <a:t>How are these recommendations different from what is already being done?</a:t>
            </a:r>
          </a:p>
          <a:p>
            <a:pPr marL="171450" indent="-171450">
              <a:buFont typeface="Arial" panose="020B0604020202020204" pitchFamily="34" charset="0"/>
              <a:buChar char="•"/>
            </a:pPr>
            <a:r>
              <a:rPr lang="en-US" sz="1150" dirty="0" smtClean="0"/>
              <a:t>We maintained the three established targets. </a:t>
            </a:r>
          </a:p>
          <a:p>
            <a:pPr marL="171450" indent="-171450">
              <a:buFont typeface="Arial" panose="020B0604020202020204" pitchFamily="34" charset="0"/>
              <a:buChar char="•"/>
            </a:pPr>
            <a:endParaRPr lang="en-US" sz="1150" dirty="0" smtClean="0"/>
          </a:p>
          <a:p>
            <a:pPr marL="171450" indent="-171450">
              <a:buFont typeface="Arial" panose="020B0604020202020204" pitchFamily="34" charset="0"/>
              <a:buChar char="•"/>
            </a:pPr>
            <a:r>
              <a:rPr lang="en-US" sz="1150" dirty="0" smtClean="0"/>
              <a:t>We repositioned food and beverage and logistics, and will discuss those changes later.  </a:t>
            </a:r>
          </a:p>
          <a:p>
            <a:pPr marL="171450" indent="-171450">
              <a:buFont typeface="Arial" panose="020B0604020202020204" pitchFamily="34" charset="0"/>
              <a:buChar char="•"/>
            </a:pPr>
            <a:endParaRPr lang="en-US" sz="1150" dirty="0" smtClean="0"/>
          </a:p>
          <a:p>
            <a:pPr marL="171450" indent="-171450">
              <a:buFont typeface="Arial" panose="020B0604020202020204" pitchFamily="34" charset="0"/>
              <a:buChar char="•"/>
            </a:pPr>
            <a:r>
              <a:rPr lang="en-US" sz="1150" dirty="0" smtClean="0"/>
              <a:t>We added Design and Craftsmanship and Advanced Materials to reflect emerging opportunities, the desire to continue to diversify particularly around areas of creativity and innovation.</a:t>
            </a:r>
          </a:p>
          <a:p>
            <a:pPr marL="171450" indent="-171450">
              <a:buFont typeface="Arial" panose="020B0604020202020204" pitchFamily="34" charset="0"/>
              <a:buChar char="•"/>
            </a:pPr>
            <a:endParaRPr lang="en-US" sz="1150" dirty="0" smtClean="0"/>
          </a:p>
          <a:p>
            <a:pPr marL="171450" indent="-171450">
              <a:buFont typeface="Arial" panose="020B0604020202020204" pitchFamily="34" charset="0"/>
              <a:buChar char="•"/>
            </a:pPr>
            <a:r>
              <a:rPr lang="en-US" sz="1150" dirty="0" smtClean="0"/>
              <a:t>We eliminated Defense as a target for collaborative marketing and recruitment, but recognize it’s regional importance as a core industry, along with Health Care.  These industries are sizable employers that provide good jobs.  Health care is not necessarily export oriented and therefore not a prime sector for outside recruitment. </a:t>
            </a:r>
          </a:p>
          <a:p>
            <a:endParaRPr lang="en-US" sz="1150" dirty="0" smtClean="0"/>
          </a:p>
          <a:p>
            <a:pPr marL="171450" indent="-171450">
              <a:buFont typeface="Arial" panose="020B0604020202020204" pitchFamily="34" charset="0"/>
              <a:buChar char="•"/>
            </a:pPr>
            <a:r>
              <a:rPr lang="en-US" sz="1150" dirty="0" smtClean="0"/>
              <a:t>Eliminating Defense as a target was done with a considerable amount of consideration and conversation. </a:t>
            </a:r>
          </a:p>
          <a:p>
            <a:pPr marL="628650" lvl="1" indent="-171450">
              <a:buFont typeface="Arial" panose="020B0604020202020204" pitchFamily="34" charset="0"/>
              <a:buChar char="•"/>
            </a:pPr>
            <a:r>
              <a:rPr lang="en-US" sz="1150" baseline="0" dirty="0" smtClean="0"/>
              <a:t>Federal spending and Fort Wayne’s position as a location for branch offices has made it susceptible to downsizing.</a:t>
            </a:r>
          </a:p>
          <a:p>
            <a:pPr marL="628650" lvl="1" indent="-171450">
              <a:buFont typeface="Arial" panose="020B0604020202020204" pitchFamily="34" charset="0"/>
              <a:buChar char="•"/>
            </a:pPr>
            <a:r>
              <a:rPr lang="en-US" sz="1150" dirty="0"/>
              <a:t>To what degree can local efforts exert influence over decision making processes?  </a:t>
            </a:r>
            <a:endParaRPr lang="en-US" sz="1150" dirty="0" smtClean="0"/>
          </a:p>
          <a:p>
            <a:pPr marL="628650" lvl="1" indent="-171450">
              <a:buFont typeface="Arial" panose="020B0604020202020204" pitchFamily="34" charset="0"/>
              <a:buChar char="•"/>
            </a:pPr>
            <a:r>
              <a:rPr lang="en-US" sz="1150" dirty="0"/>
              <a:t>Wireless communications as a core competency to leverage for application in other areas. </a:t>
            </a:r>
          </a:p>
          <a:p>
            <a:pPr marL="628650" lvl="1" indent="-171450">
              <a:buFont typeface="Arial" panose="020B0604020202020204" pitchFamily="34" charset="0"/>
              <a:buChar char="•"/>
            </a:pPr>
            <a:r>
              <a:rPr lang="en-US" sz="1150" baseline="0" dirty="0" smtClean="0"/>
              <a:t>Should remain a BRE priority and we should participate in recruitment opportunities pursued by IEDC.</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E268F65-EA4B-43E5-9427-36B95B415954}" type="slidenum">
              <a:rPr lang="en-US" smtClean="0"/>
              <a:t>14</a:t>
            </a:fld>
            <a:endParaRPr lang="en-US" dirty="0"/>
          </a:p>
        </p:txBody>
      </p:sp>
    </p:spTree>
    <p:extLst>
      <p:ext uri="{BB962C8B-B14F-4D97-AF65-F5344CB8AC3E}">
        <p14:creationId xmlns:p14="http://schemas.microsoft.com/office/powerpoint/2010/main" val="415411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271010"/>
          </a:xfrm>
        </p:spPr>
        <p:txBody>
          <a:bodyPr/>
          <a:lstStyle/>
          <a:p>
            <a:pPr marL="57150" lvl="1" indent="-57150"/>
            <a:r>
              <a:rPr lang="en-US" sz="1100" b="1" dirty="0" smtClean="0"/>
              <a:t>Includes: </a:t>
            </a:r>
          </a:p>
          <a:p>
            <a:pPr marL="57150" lvl="1" indent="-57150"/>
            <a:endParaRPr lang="en-US" sz="1100" b="1" dirty="0" smtClean="0"/>
          </a:p>
          <a:p>
            <a:pPr marL="57150" lvl="1" indent="-57150"/>
            <a:r>
              <a:rPr lang="en-US" sz="1100" b="1" dirty="0" smtClean="0"/>
              <a:t>Med devices and equipment:  </a:t>
            </a:r>
            <a:r>
              <a:rPr lang="en-US" sz="1100" dirty="0" smtClean="0"/>
              <a:t>surgical and medical instruments and supplies</a:t>
            </a:r>
          </a:p>
          <a:p>
            <a:pPr marL="57150" lvl="1" indent="-57150"/>
            <a:r>
              <a:rPr lang="en-US" sz="1100" b="1" dirty="0" smtClean="0"/>
              <a:t>Strategic Suppliers:  </a:t>
            </a:r>
            <a:r>
              <a:rPr lang="en-US" sz="1100" dirty="0" smtClean="0"/>
              <a:t>machine shops, additive/3d printing, metal and plastic makers</a:t>
            </a:r>
          </a:p>
          <a:p>
            <a:pPr marL="57150" lvl="1" indent="-57150"/>
            <a:r>
              <a:rPr lang="en-US" sz="1100" b="1" dirty="0" smtClean="0"/>
              <a:t>Research and Professional services: </a:t>
            </a:r>
            <a:r>
              <a:rPr lang="en-US" sz="1100" dirty="0" smtClean="0"/>
              <a:t>  engineering, computer systems design, R&amp;D</a:t>
            </a:r>
            <a:endParaRPr lang="en-US" sz="1100" b="1" dirty="0" smtClean="0"/>
          </a:p>
          <a:p>
            <a:pPr marL="57150" lvl="1" indent="-57150"/>
            <a:endParaRPr lang="en-US" sz="1100" b="1" dirty="0"/>
          </a:p>
          <a:p>
            <a:pPr marL="57150" lvl="1" indent="-57150"/>
            <a:r>
              <a:rPr lang="en-US" sz="1100" b="1" dirty="0" smtClean="0"/>
              <a:t>Trends:</a:t>
            </a:r>
          </a:p>
          <a:p>
            <a:pPr marL="57150" lvl="1" indent="-57150"/>
            <a:endParaRPr lang="en-US" sz="1100" b="1" dirty="0" smtClean="0"/>
          </a:p>
          <a:p>
            <a:pPr marL="57150" lvl="1" indent="-57150"/>
            <a:r>
              <a:rPr lang="en-US" sz="1100" b="1" dirty="0" smtClean="0"/>
              <a:t>Growth segments reflect health issues of the populous</a:t>
            </a:r>
          </a:p>
          <a:p>
            <a:pPr marL="0" lvl="1"/>
            <a:r>
              <a:rPr lang="en-US" sz="1100" dirty="0" smtClean="0"/>
              <a:t>Cardiovascular</a:t>
            </a:r>
            <a:r>
              <a:rPr lang="en-US" sz="1100" dirty="0"/>
              <a:t>, spinal, diabetes, oncology, and neurology are cited as growth segments (</a:t>
            </a:r>
            <a:r>
              <a:rPr lang="en-US" sz="1100" dirty="0" smtClean="0"/>
              <a:t>among others</a:t>
            </a:r>
            <a:r>
              <a:rPr lang="en-US" sz="1100" dirty="0"/>
              <a:t>) crossing a range of device and technology type</a:t>
            </a:r>
            <a:endParaRPr lang="en-US" sz="1100" dirty="0" smtClean="0"/>
          </a:p>
          <a:p>
            <a:pPr marL="57150" lvl="1" indent="-57150"/>
            <a:endParaRPr lang="en-US" sz="1100" dirty="0" smtClean="0"/>
          </a:p>
          <a:p>
            <a:pPr marL="57150" lvl="1" indent="-57150"/>
            <a:r>
              <a:rPr lang="en-US" sz="1100" b="1" dirty="0" smtClean="0"/>
              <a:t>Smart implants and wearables; </a:t>
            </a:r>
            <a:r>
              <a:rPr lang="en-US" sz="1100" dirty="0"/>
              <a:t>Mobile health applications and wearable devices allow consumers to manage their own health and wellness more effectively. </a:t>
            </a:r>
            <a:endParaRPr lang="en-US" sz="1100" dirty="0" smtClean="0"/>
          </a:p>
          <a:p>
            <a:pPr marL="57150" lvl="1" indent="-57150"/>
            <a:endParaRPr lang="en-US" sz="1100" dirty="0" smtClean="0"/>
          </a:p>
          <a:p>
            <a:pPr marL="57150" lvl="1" indent="-57150"/>
            <a:r>
              <a:rPr lang="en-US" sz="1100" b="1" dirty="0" smtClean="0"/>
              <a:t>Data management and security: </a:t>
            </a:r>
            <a:r>
              <a:rPr lang="en-US" sz="1100" dirty="0"/>
              <a:t>Within the coming five-year period, internet-connected healthcare products will be worth an estimated $285 billion in value worldwide. Exchange of health information via telemedicine treatment and from smart implants and wearables must be handled with extreme care.  Insurance implications for patients and providers – hacking wireless infusion pumps</a:t>
            </a:r>
          </a:p>
          <a:p>
            <a:pPr marL="57150" lvl="1" indent="-57150"/>
            <a:endParaRPr lang="en-US" sz="1100" dirty="0" smtClean="0"/>
          </a:p>
          <a:p>
            <a:pPr marL="57150" lvl="1" indent="-57150"/>
            <a:r>
              <a:rPr lang="en-US" sz="1100" b="1" dirty="0" smtClean="0"/>
              <a:t>Cost pressures and regulations:</a:t>
            </a:r>
            <a:r>
              <a:rPr lang="en-US" sz="1100" b="1" baseline="0" dirty="0" smtClean="0"/>
              <a:t> </a:t>
            </a:r>
            <a:r>
              <a:rPr lang="en-US" sz="1100" dirty="0"/>
              <a:t>Approximately 60 percent cited regulatory environment as their biggest challenge. With changes in service delivery and new wireless, 3-D printing, and other technologies come new regulations </a:t>
            </a:r>
            <a:r>
              <a:rPr lang="en-US" sz="1100" dirty="0" smtClean="0"/>
              <a:t>for</a:t>
            </a:r>
            <a:r>
              <a:rPr lang="en-US" sz="1100" baseline="0" dirty="0" smtClean="0"/>
              <a:t> compliance</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FE268F65-EA4B-43E5-9427-36B95B415954}" type="slidenum">
              <a:rPr lang="en-US" smtClean="0"/>
              <a:t>15</a:t>
            </a:fld>
            <a:endParaRPr lang="en-US" dirty="0"/>
          </a:p>
        </p:txBody>
      </p:sp>
    </p:spTree>
    <p:extLst>
      <p:ext uri="{BB962C8B-B14F-4D97-AF65-F5344CB8AC3E}">
        <p14:creationId xmlns:p14="http://schemas.microsoft.com/office/powerpoint/2010/main" val="1383438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smtClean="0"/>
              <a:t>Development  Opportunities</a:t>
            </a:r>
          </a:p>
          <a:p>
            <a:r>
              <a:rPr lang="en-US" dirty="0" smtClean="0"/>
              <a:t>Align entrepreneurship resources to better support innovation in Medical Device and Technology</a:t>
            </a:r>
          </a:p>
          <a:p>
            <a:pPr marL="114300" indent="0">
              <a:buNone/>
            </a:pPr>
            <a:endParaRPr lang="en-US" dirty="0" smtClean="0"/>
          </a:p>
          <a:p>
            <a:r>
              <a:rPr lang="en-US" dirty="0" smtClean="0"/>
              <a:t>Prioritize BRE visits to include connections with entrepreneurs, patent producers, and growing small businesses related to this target  - Chicago business visits/OMTECH</a:t>
            </a:r>
            <a:r>
              <a:rPr lang="en-US" baseline="0" dirty="0" smtClean="0"/>
              <a:t> leads</a:t>
            </a:r>
            <a:endParaRPr lang="en-US" dirty="0" smtClean="0"/>
          </a:p>
          <a:p>
            <a:endParaRPr lang="en-US" dirty="0" smtClean="0"/>
          </a:p>
          <a:p>
            <a:pPr lvl="0"/>
            <a:r>
              <a:rPr lang="en-US" dirty="0" smtClean="0"/>
              <a:t>Improve collaborations with higher education – med school, wireless center, engineering and IT programs</a:t>
            </a:r>
          </a:p>
          <a:p>
            <a:pPr marL="114300" lvl="0" indent="0">
              <a:buNone/>
            </a:pPr>
            <a:endParaRPr lang="en-US" dirty="0" smtClean="0"/>
          </a:p>
          <a:p>
            <a:r>
              <a:rPr lang="en-US" dirty="0" smtClean="0"/>
              <a:t>Focus on recruiting small and mid-size, growth oriented companies.</a:t>
            </a:r>
          </a:p>
          <a:p>
            <a:pPr lvl="1"/>
            <a:endParaRPr lang="en-US" dirty="0"/>
          </a:p>
          <a:p>
            <a:pPr lvl="1"/>
            <a:r>
              <a:rPr lang="en-US" dirty="0" smtClean="0"/>
              <a:t>Complementary areas like additive manufacturing, advanced materials, and wireless technology – supply chain analysis </a:t>
            </a:r>
          </a:p>
          <a:p>
            <a:pPr lvl="1"/>
            <a:endParaRPr lang="en-US" dirty="0" smtClean="0"/>
          </a:p>
          <a:p>
            <a:pPr lvl="1"/>
            <a:r>
              <a:rPr lang="en-US" dirty="0" smtClean="0"/>
              <a:t>Foreign Direct Investment – Tutlingen, Germany </a:t>
            </a:r>
          </a:p>
          <a:p>
            <a:pPr lvl="1"/>
            <a:endParaRPr lang="en-US" dirty="0"/>
          </a:p>
          <a:p>
            <a:pPr lvl="1"/>
            <a:r>
              <a:rPr lang="en-US" dirty="0" smtClean="0"/>
              <a:t>Chicago leads</a:t>
            </a:r>
          </a:p>
          <a:p>
            <a:endParaRPr lang="en-US" dirty="0"/>
          </a:p>
        </p:txBody>
      </p:sp>
      <p:sp>
        <p:nvSpPr>
          <p:cNvPr id="4" name="Slide Number Placeholder 3"/>
          <p:cNvSpPr>
            <a:spLocks noGrp="1"/>
          </p:cNvSpPr>
          <p:nvPr>
            <p:ph type="sldNum" sz="quarter" idx="10"/>
          </p:nvPr>
        </p:nvSpPr>
        <p:spPr/>
        <p:txBody>
          <a:bodyPr/>
          <a:lstStyle/>
          <a:p>
            <a:fld id="{FE268F65-EA4B-43E5-9427-36B95B415954}" type="slidenum">
              <a:rPr lang="en-US" smtClean="0"/>
              <a:t>16</a:t>
            </a:fld>
            <a:endParaRPr lang="en-US" dirty="0"/>
          </a:p>
        </p:txBody>
      </p:sp>
    </p:spTree>
    <p:extLst>
      <p:ext uri="{BB962C8B-B14F-4D97-AF65-F5344CB8AC3E}">
        <p14:creationId xmlns:p14="http://schemas.microsoft.com/office/powerpoint/2010/main" val="3911756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tabLst>
                <a:tab pos="0" algn="l"/>
              </a:tabLst>
            </a:pPr>
            <a:r>
              <a:rPr lang="en-US" sz="1100" b="1" dirty="0" smtClean="0"/>
              <a:t>Includes:   </a:t>
            </a:r>
            <a:r>
              <a:rPr lang="en-US" sz="1100" dirty="0" smtClean="0"/>
              <a:t>direct life, health and medical insurance carriers, property and casualty insurance, reinsurance carriers, etc.   Includes major employers like Lincoln, Swiss re, K&amp;K, Medpro, Brotherbood mutual, American Specialty, Inguard </a:t>
            </a:r>
          </a:p>
          <a:p>
            <a:pPr marL="0" lvl="1">
              <a:tabLst>
                <a:tab pos="0" algn="l"/>
              </a:tabLst>
            </a:pPr>
            <a:endParaRPr lang="en-US" sz="1100" b="1" dirty="0"/>
          </a:p>
          <a:p>
            <a:pPr marL="0" lvl="1">
              <a:tabLst>
                <a:tab pos="0" algn="l"/>
              </a:tabLst>
            </a:pPr>
            <a:r>
              <a:rPr lang="en-US" sz="1100" b="1" dirty="0" smtClean="0"/>
              <a:t>Trends: </a:t>
            </a:r>
          </a:p>
          <a:p>
            <a:pPr marL="0" lvl="1">
              <a:tabLst>
                <a:tab pos="0" algn="l"/>
              </a:tabLst>
            </a:pPr>
            <a:endParaRPr lang="en-US" sz="1100" b="1" dirty="0" smtClean="0"/>
          </a:p>
          <a:p>
            <a:pPr marL="0" lvl="1">
              <a:tabLst>
                <a:tab pos="0" algn="l"/>
              </a:tabLst>
            </a:pPr>
            <a:r>
              <a:rPr lang="en-US" sz="1100" b="1" dirty="0" smtClean="0"/>
              <a:t>Record year for M&amp;A:</a:t>
            </a:r>
            <a:r>
              <a:rPr lang="en-US" sz="1100" b="1" baseline="0" dirty="0" smtClean="0"/>
              <a:t> </a:t>
            </a:r>
            <a:r>
              <a:rPr lang="en-US" sz="1100" dirty="0"/>
              <a:t>with (1) increased interest from foreign markets, and (2) acquisition of fintech companies (financial technology) that make financial transactions more efficient</a:t>
            </a:r>
            <a:endParaRPr lang="en-US" sz="1100" dirty="0" smtClean="0"/>
          </a:p>
          <a:p>
            <a:pPr marL="0" lvl="1">
              <a:tabLst>
                <a:tab pos="0" algn="l"/>
              </a:tabLst>
            </a:pPr>
            <a:endParaRPr lang="en-US" sz="1100" dirty="0" smtClean="0"/>
          </a:p>
          <a:p>
            <a:pPr marL="0" lvl="1">
              <a:tabLst>
                <a:tab pos="0" algn="l"/>
              </a:tabLst>
            </a:pPr>
            <a:r>
              <a:rPr lang="en-US" sz="1100" b="1" dirty="0" smtClean="0"/>
              <a:t>User experience design:</a:t>
            </a:r>
            <a:r>
              <a:rPr lang="en-US" sz="1100" b="1" baseline="0" dirty="0" smtClean="0"/>
              <a:t> </a:t>
            </a:r>
            <a:r>
              <a:rPr lang="en-US" sz="1100" dirty="0"/>
              <a:t>Deloitte report on 2016 trends, “One structural change we have seen in some companies that I expect to spread more widely is the creation of a function responsible for that intersection of digital technology, customer experience, and innovation, possibly reporting to the CIO or CEO directly, charged partly with being an evangelist for innovation</a:t>
            </a:r>
            <a:endParaRPr lang="en-US" sz="1100" dirty="0" smtClean="0"/>
          </a:p>
          <a:p>
            <a:pPr marL="0" lvl="1">
              <a:tabLst>
                <a:tab pos="0" algn="l"/>
              </a:tabLst>
            </a:pPr>
            <a:endParaRPr lang="en-US" sz="1100" dirty="0" smtClean="0"/>
          </a:p>
          <a:p>
            <a:pPr marL="0" lvl="1">
              <a:tabLst>
                <a:tab pos="0" algn="l"/>
              </a:tabLst>
            </a:pPr>
            <a:r>
              <a:rPr lang="en-US" sz="1100" b="1" dirty="0" smtClean="0"/>
              <a:t>Big data and analytics:</a:t>
            </a:r>
            <a:r>
              <a:rPr lang="en-US" sz="1100" b="1" baseline="0" dirty="0" smtClean="0"/>
              <a:t> </a:t>
            </a:r>
            <a:r>
              <a:rPr lang="en-US" sz="1100" baseline="0" dirty="0" smtClean="0"/>
              <a:t> </a:t>
            </a:r>
            <a:r>
              <a:rPr lang="en-US" sz="1100" dirty="0"/>
              <a:t>applications are broad and include employee performance analysis, use of predictive modeling to optimize underwriting and claims processing,  and social media analysis for PR and brand management strategies.  Telematics (or the cross-section of telecommunications and informatics) is paving the way for usage based insurance (UBI),  a new approach to auto insurance which uses technology installed in vehicles to customize insurance policies based on a customer’s actual driving </a:t>
            </a:r>
            <a:endParaRPr lang="en-US" sz="1100" dirty="0" smtClean="0"/>
          </a:p>
          <a:p>
            <a:pPr marL="0" lvl="1">
              <a:tabLst>
                <a:tab pos="0" algn="l"/>
              </a:tabLst>
            </a:pPr>
            <a:endParaRPr lang="en-US" sz="1100" dirty="0" smtClean="0"/>
          </a:p>
          <a:p>
            <a:pPr marL="0" lvl="1">
              <a:tabLst>
                <a:tab pos="0" algn="l"/>
              </a:tabLst>
            </a:pPr>
            <a:r>
              <a:rPr lang="en-US" sz="1100" b="1" dirty="0" smtClean="0"/>
              <a:t>Others: </a:t>
            </a:r>
            <a:r>
              <a:rPr lang="en-US" sz="1100" dirty="0"/>
              <a:t>Drone operators may soon need liability insurance.  Cyber insurance is a rapidly growing area to protect businesses against the costs associated with security breaches.  Changing regulations with Frank Dodd and others. </a:t>
            </a:r>
            <a:endParaRPr lang="en-US" sz="1100" b="1" dirty="0" smtClean="0"/>
          </a:p>
          <a:p>
            <a:pPr>
              <a:tabLst>
                <a:tab pos="0" algn="l"/>
              </a:tabLst>
            </a:pPr>
            <a:endParaRPr lang="en-US" sz="1100" dirty="0"/>
          </a:p>
        </p:txBody>
      </p:sp>
      <p:sp>
        <p:nvSpPr>
          <p:cNvPr id="4" name="Slide Number Placeholder 3"/>
          <p:cNvSpPr>
            <a:spLocks noGrp="1"/>
          </p:cNvSpPr>
          <p:nvPr>
            <p:ph type="sldNum" sz="quarter" idx="10"/>
          </p:nvPr>
        </p:nvSpPr>
        <p:spPr/>
        <p:txBody>
          <a:bodyPr/>
          <a:lstStyle/>
          <a:p>
            <a:fld id="{FE268F65-EA4B-43E5-9427-36B95B415954}" type="slidenum">
              <a:rPr lang="en-US" smtClean="0"/>
              <a:t>17</a:t>
            </a:fld>
            <a:endParaRPr lang="en-US" dirty="0"/>
          </a:p>
        </p:txBody>
      </p:sp>
    </p:spTree>
    <p:extLst>
      <p:ext uri="{BB962C8B-B14F-4D97-AF65-F5344CB8AC3E}">
        <p14:creationId xmlns:p14="http://schemas.microsoft.com/office/powerpoint/2010/main" val="2596256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Talent recruitment from Illinois</a:t>
            </a:r>
          </a:p>
          <a:p>
            <a:endParaRPr lang="en-US" dirty="0"/>
          </a:p>
          <a:p>
            <a:r>
              <a:rPr lang="en-US" dirty="0" smtClean="0"/>
              <a:t>Despite </a:t>
            </a:r>
            <a:r>
              <a:rPr lang="en-US" dirty="0"/>
              <a:t>solid progress in building a local pipeline, Northeast Indiana’s specialty employers still must recruit talent from out of market.  </a:t>
            </a:r>
            <a:endParaRPr lang="en-US" dirty="0" smtClean="0"/>
          </a:p>
          <a:p>
            <a:endParaRPr lang="en-US" dirty="0"/>
          </a:p>
          <a:p>
            <a:r>
              <a:rPr lang="en-US" dirty="0" smtClean="0"/>
              <a:t>Opportunities </a:t>
            </a:r>
            <a:r>
              <a:rPr lang="en-US" dirty="0"/>
              <a:t>for talent recruitment exist close to home where top-ranked programs at Illinois State University and University of Illinois support Bloomington-based State Farm Insurance and Chicagoland-based Allstate </a:t>
            </a:r>
            <a:r>
              <a:rPr lang="en-US" dirty="0" smtClean="0"/>
              <a:t>Insurance.</a:t>
            </a:r>
          </a:p>
          <a:p>
            <a:endParaRPr lang="en-US" dirty="0"/>
          </a:p>
          <a:p>
            <a:r>
              <a:rPr lang="en-US" dirty="0" smtClean="0"/>
              <a:t>Illinois has lost more than 5,000 insurance jobs post-recession.  </a:t>
            </a:r>
          </a:p>
          <a:p>
            <a:endParaRPr lang="en-US" dirty="0"/>
          </a:p>
        </p:txBody>
      </p:sp>
      <p:sp>
        <p:nvSpPr>
          <p:cNvPr id="4" name="Slide Number Placeholder 3"/>
          <p:cNvSpPr>
            <a:spLocks noGrp="1"/>
          </p:cNvSpPr>
          <p:nvPr>
            <p:ph type="sldNum" sz="quarter" idx="10"/>
          </p:nvPr>
        </p:nvSpPr>
        <p:spPr/>
        <p:txBody>
          <a:bodyPr/>
          <a:lstStyle/>
          <a:p>
            <a:fld id="{FE268F65-EA4B-43E5-9427-36B95B415954}" type="slidenum">
              <a:rPr lang="en-US" smtClean="0"/>
              <a:t>18</a:t>
            </a:fld>
            <a:endParaRPr lang="en-US" dirty="0"/>
          </a:p>
        </p:txBody>
      </p:sp>
    </p:spTree>
    <p:extLst>
      <p:ext uri="{BB962C8B-B14F-4D97-AF65-F5344CB8AC3E}">
        <p14:creationId xmlns:p14="http://schemas.microsoft.com/office/powerpoint/2010/main" val="3790931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347210"/>
          </a:xfrm>
        </p:spPr>
        <p:txBody>
          <a:bodyPr/>
          <a:lstStyle/>
          <a:p>
            <a:pPr marL="0" lvl="1" defTabSz="931774"/>
            <a:r>
              <a:rPr lang="en-US" sz="1100" b="1" dirty="0" smtClean="0"/>
              <a:t>Includes:</a:t>
            </a:r>
          </a:p>
          <a:p>
            <a:pPr marL="0" lvl="1" defTabSz="931774"/>
            <a:r>
              <a:rPr lang="en-US" sz="1100" b="1" dirty="0" smtClean="0"/>
              <a:t>Rubber and glass: </a:t>
            </a:r>
            <a:r>
              <a:rPr lang="en-US" sz="1100" dirty="0" smtClean="0"/>
              <a:t> tires, hoses, belts, windshields, mirrors, windows</a:t>
            </a:r>
          </a:p>
          <a:p>
            <a:pPr marL="0" lvl="1" defTabSz="931774"/>
            <a:r>
              <a:rPr lang="en-US" sz="1100" b="1" dirty="0" smtClean="0"/>
              <a:t>Fabricated metals:  </a:t>
            </a:r>
            <a:r>
              <a:rPr lang="en-US" sz="1100" dirty="0" smtClean="0"/>
              <a:t>machine shops, metal treating/coating/engraving etc.</a:t>
            </a:r>
          </a:p>
          <a:p>
            <a:pPr marL="0" lvl="1" defTabSz="931774"/>
            <a:r>
              <a:rPr lang="en-US" sz="1100" b="1" dirty="0" smtClean="0"/>
              <a:t>Transportation equipment:  </a:t>
            </a:r>
            <a:r>
              <a:rPr lang="en-US" sz="1100" dirty="0" smtClean="0"/>
              <a:t>cars, trucks, trailers, motor homes, boats, components for parts including engines, suspension systems, brakes, transmissions, etc. </a:t>
            </a:r>
            <a:endParaRPr lang="en-US" sz="1100" b="1" dirty="0" smtClean="0"/>
          </a:p>
          <a:p>
            <a:pPr marL="0" lvl="1" defTabSz="931774"/>
            <a:endParaRPr lang="en-US" sz="1100" b="1" dirty="0"/>
          </a:p>
          <a:p>
            <a:pPr marL="0" lvl="1" defTabSz="931774"/>
            <a:r>
              <a:rPr lang="en-US" sz="1100" b="1" dirty="0" smtClean="0"/>
              <a:t>Trends:</a:t>
            </a:r>
          </a:p>
          <a:p>
            <a:pPr marL="0" lvl="1" defTabSz="931774"/>
            <a:endParaRPr lang="en-US" sz="1100" b="1" dirty="0"/>
          </a:p>
          <a:p>
            <a:pPr marL="0" lvl="1" defTabSz="931774"/>
            <a:r>
              <a:rPr lang="en-US" sz="1100" b="1" dirty="0" smtClean="0"/>
              <a:t>Regulatory </a:t>
            </a:r>
            <a:r>
              <a:rPr lang="en-US" sz="1100" b="1" dirty="0"/>
              <a:t>Compliance:</a:t>
            </a:r>
            <a:r>
              <a:rPr lang="en-US" sz="1100" dirty="0"/>
              <a:t>  From fuel economy standards to safety features, complying with mandates are driving design changes and adding additional costs. </a:t>
            </a:r>
          </a:p>
          <a:p>
            <a:pPr marL="0" lvl="1"/>
            <a:endParaRPr lang="en-US" sz="1100" b="1" dirty="0" smtClean="0"/>
          </a:p>
          <a:p>
            <a:pPr marL="0" lvl="1"/>
            <a:r>
              <a:rPr lang="en-US" sz="1100" b="1" dirty="0" smtClean="0"/>
              <a:t>Increased electronics and software content:</a:t>
            </a:r>
            <a:r>
              <a:rPr lang="en-US" sz="1100" b="1" baseline="0" dirty="0" smtClean="0"/>
              <a:t> </a:t>
            </a:r>
            <a:r>
              <a:rPr lang="en-US" sz="1100" dirty="0"/>
              <a:t>Telematics systems (e.g. semiautonomous driving aids), infotainment systems, and other electronics contribute more than 80 percent of innovations and up to 35 percent of total vehicle costs.  Inclusive of </a:t>
            </a:r>
            <a:r>
              <a:rPr lang="en-US" sz="1100" dirty="0" smtClean="0"/>
              <a:t>sensors, telematics, and wireless technology </a:t>
            </a:r>
          </a:p>
          <a:p>
            <a:pPr marL="0" lvl="1"/>
            <a:endParaRPr lang="en-US" sz="1100" b="1" dirty="0" smtClean="0"/>
          </a:p>
          <a:p>
            <a:pPr marL="0" lvl="1"/>
            <a:r>
              <a:rPr lang="en-US" sz="1100" b="1" dirty="0" smtClean="0"/>
              <a:t>Mobility preferences and diversification of automakers: </a:t>
            </a:r>
            <a:r>
              <a:rPr lang="en-US" sz="1100" dirty="0"/>
              <a:t>A recent New York Times article reported on Ford’s relationship with Chicago-based consultancy, Ideo, to develop products focused on multimodal transportation (e.g. buses, subways, bike shares, water taxis, ride hailing apps, and walking) appropriate for dense cities.  “Anticipating a future when Ford will have to do much more to survive than sell cars, the company asked Ideo to develop products focused on multi-modal transportation…How can Ford patriciate in that future opportunity space. GM and Lyft are testing driverless cars. </a:t>
            </a:r>
            <a:endParaRPr lang="en-US" sz="1100" dirty="0" smtClean="0"/>
          </a:p>
          <a:p>
            <a:pPr marL="0" lvl="1"/>
            <a:endParaRPr lang="en-US" sz="1100" dirty="0" smtClean="0"/>
          </a:p>
          <a:p>
            <a:pPr marL="0" lvl="1"/>
            <a:r>
              <a:rPr lang="en-US" sz="1100" b="1" dirty="0" smtClean="0"/>
              <a:t>Battery technology, adoptions rates slow </a:t>
            </a:r>
          </a:p>
          <a:p>
            <a:endParaRPr lang="en-US" dirty="0"/>
          </a:p>
        </p:txBody>
      </p:sp>
      <p:sp>
        <p:nvSpPr>
          <p:cNvPr id="4" name="Slide Number Placeholder 3"/>
          <p:cNvSpPr>
            <a:spLocks noGrp="1"/>
          </p:cNvSpPr>
          <p:nvPr>
            <p:ph type="sldNum" sz="quarter" idx="10"/>
          </p:nvPr>
        </p:nvSpPr>
        <p:spPr/>
        <p:txBody>
          <a:bodyPr/>
          <a:lstStyle/>
          <a:p>
            <a:fld id="{FE268F65-EA4B-43E5-9427-36B95B415954}" type="slidenum">
              <a:rPr lang="en-US" smtClean="0"/>
              <a:t>19</a:t>
            </a:fld>
            <a:endParaRPr lang="en-US" dirty="0"/>
          </a:p>
        </p:txBody>
      </p:sp>
    </p:spTree>
    <p:extLst>
      <p:ext uri="{BB962C8B-B14F-4D97-AF65-F5344CB8AC3E}">
        <p14:creationId xmlns:p14="http://schemas.microsoft.com/office/powerpoint/2010/main" val="2184566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268F65-EA4B-43E5-9427-36B95B415954}" type="slidenum">
              <a:rPr lang="en-US" smtClean="0"/>
              <a:t>2</a:t>
            </a:fld>
            <a:endParaRPr lang="en-US" dirty="0"/>
          </a:p>
        </p:txBody>
      </p:sp>
    </p:spTree>
    <p:extLst>
      <p:ext uri="{BB962C8B-B14F-4D97-AF65-F5344CB8AC3E}">
        <p14:creationId xmlns:p14="http://schemas.microsoft.com/office/powerpoint/2010/main" val="63587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268F65-EA4B-43E5-9427-36B95B415954}" type="slidenum">
              <a:rPr lang="en-US" smtClean="0"/>
              <a:t>20</a:t>
            </a:fld>
            <a:endParaRPr lang="en-US" dirty="0"/>
          </a:p>
        </p:txBody>
      </p:sp>
    </p:spTree>
    <p:extLst>
      <p:ext uri="{BB962C8B-B14F-4D97-AF65-F5344CB8AC3E}">
        <p14:creationId xmlns:p14="http://schemas.microsoft.com/office/powerpoint/2010/main" val="1739208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775960" cy="4652010"/>
          </a:xfrm>
        </p:spPr>
        <p:txBody>
          <a:bodyPr/>
          <a:lstStyle/>
          <a:p>
            <a:pPr marL="0" lvl="1"/>
            <a:endParaRPr lang="en-US" sz="1100" b="1" dirty="0" smtClean="0"/>
          </a:p>
          <a:p>
            <a:pPr marL="0" lvl="1"/>
            <a:r>
              <a:rPr lang="en-US" sz="1100" b="1" dirty="0" smtClean="0"/>
              <a:t>Includes:</a:t>
            </a:r>
          </a:p>
          <a:p>
            <a:pPr marL="0" lvl="1"/>
            <a:r>
              <a:rPr lang="en-US" sz="1100" b="1" dirty="0" smtClean="0"/>
              <a:t>Specialty consumer products: </a:t>
            </a:r>
            <a:r>
              <a:rPr lang="en-US" sz="1100" dirty="0" smtClean="0"/>
              <a:t> clothing, handbags, musical instruments, furniture, wood products, decorative arts. </a:t>
            </a:r>
          </a:p>
          <a:p>
            <a:pPr marL="0" lvl="1"/>
            <a:r>
              <a:rPr lang="en-US" sz="1100" b="1" dirty="0" smtClean="0"/>
              <a:t>Spatial design:  </a:t>
            </a:r>
            <a:r>
              <a:rPr lang="en-US" sz="1100" dirty="0" smtClean="0"/>
              <a:t>architecture, engineering, landscape design, industrial design, </a:t>
            </a:r>
          </a:p>
          <a:p>
            <a:pPr marL="0" lvl="1"/>
            <a:r>
              <a:rPr lang="en-US" sz="1100" b="1" dirty="0" smtClean="0"/>
              <a:t>Creative and technology services:  </a:t>
            </a:r>
            <a:r>
              <a:rPr lang="en-US" sz="1100" dirty="0" smtClean="0"/>
              <a:t> UX design, e-commerce, mobile and web development, marketing and advertising, graphic design, photography</a:t>
            </a:r>
            <a:endParaRPr lang="en-US" sz="1100" b="1" dirty="0" smtClean="0"/>
          </a:p>
          <a:p>
            <a:pPr marL="0" lvl="1"/>
            <a:endParaRPr lang="en-US" sz="1100" b="1" dirty="0"/>
          </a:p>
          <a:p>
            <a:pPr marL="0" lvl="1"/>
            <a:r>
              <a:rPr lang="en-US" sz="1100" b="1" dirty="0" smtClean="0"/>
              <a:t>Trends: </a:t>
            </a:r>
          </a:p>
          <a:p>
            <a:pPr marL="0" lvl="1"/>
            <a:endParaRPr lang="en-US" sz="1100" b="1" dirty="0"/>
          </a:p>
          <a:p>
            <a:pPr marL="0" lvl="1"/>
            <a:r>
              <a:rPr lang="en-US" sz="1100" b="1" dirty="0" smtClean="0"/>
              <a:t>Independent contracting and business-to-business services: </a:t>
            </a:r>
            <a:r>
              <a:rPr lang="en-US" sz="1100" b="0" dirty="0" smtClean="0"/>
              <a:t>The World Economic Forum’s Global Agenda Council on the Creative Economy estimates that creative industries represent up to 12 percent of global GDP.   Many of those participating in the creative economy do so as freelancers, increasingly with the help of online platforms that connect contractors to customers.  </a:t>
            </a:r>
          </a:p>
          <a:p>
            <a:pPr marL="0" lvl="1"/>
            <a:r>
              <a:rPr lang="en-US" sz="1100" dirty="0" smtClean="0"/>
              <a:t>99designs.com – b2b matching </a:t>
            </a:r>
          </a:p>
          <a:p>
            <a:pPr marL="0" lvl="1"/>
            <a:r>
              <a:rPr lang="en-US" sz="1100" b="0" dirty="0" smtClean="0"/>
              <a:t>Etsy.com -scalable manufacturing options</a:t>
            </a:r>
          </a:p>
          <a:p>
            <a:pPr marL="0" lvl="1"/>
            <a:endParaRPr lang="en-US" sz="1100" b="1" dirty="0" smtClean="0"/>
          </a:p>
          <a:p>
            <a:pPr marL="0" lvl="1" defTabSz="931774"/>
            <a:r>
              <a:rPr lang="en-US" sz="1100" b="1" dirty="0" smtClean="0"/>
              <a:t>User experience design &amp; optimizing the customer experience:</a:t>
            </a:r>
            <a:r>
              <a:rPr lang="en-US" sz="1100" b="1" baseline="0" dirty="0" smtClean="0"/>
              <a:t> </a:t>
            </a:r>
            <a:r>
              <a:rPr lang="en-US" sz="1100" dirty="0"/>
              <a:t>User or customer experience design is all about optimizing a person’s 360-degree experience when using a product or service, in person, on the phone, or online. </a:t>
            </a:r>
          </a:p>
          <a:p>
            <a:pPr marL="0" lvl="1"/>
            <a:endParaRPr lang="en-US" sz="1100" b="1" dirty="0" smtClean="0"/>
          </a:p>
          <a:p>
            <a:pPr marL="0" lvl="1"/>
            <a:r>
              <a:rPr lang="en-US" sz="1100" b="1" dirty="0" smtClean="0"/>
              <a:t>Personalization:</a:t>
            </a:r>
            <a:r>
              <a:rPr lang="en-US" sz="1100" b="1" baseline="0" dirty="0" smtClean="0"/>
              <a:t> </a:t>
            </a:r>
            <a:r>
              <a:rPr lang="en-US" sz="1100" dirty="0" smtClean="0"/>
              <a:t>hese </a:t>
            </a:r>
            <a:r>
              <a:rPr lang="en-US" sz="1100" dirty="0"/>
              <a:t>days, consumers aren’t coming to brick-and-mortar stores for the prices or the selection – they can usually find better alternatives to both online. They’re coming for the experience. Libraries, museums and other public buildings are seeing this shift, too. </a:t>
            </a:r>
          </a:p>
          <a:p>
            <a:pPr marL="0" lvl="1"/>
            <a:r>
              <a:rPr lang="en-US" sz="1100" dirty="0"/>
              <a:t>Big data and consumer analytics allow for the personalization of services among large businesses</a:t>
            </a:r>
          </a:p>
        </p:txBody>
      </p:sp>
      <p:sp>
        <p:nvSpPr>
          <p:cNvPr id="4" name="Slide Number Placeholder 3"/>
          <p:cNvSpPr>
            <a:spLocks noGrp="1"/>
          </p:cNvSpPr>
          <p:nvPr>
            <p:ph type="sldNum" sz="quarter" idx="10"/>
          </p:nvPr>
        </p:nvSpPr>
        <p:spPr/>
        <p:txBody>
          <a:bodyPr/>
          <a:lstStyle/>
          <a:p>
            <a:fld id="{FE268F65-EA4B-43E5-9427-36B95B415954}" type="slidenum">
              <a:rPr lang="en-US" smtClean="0"/>
              <a:t>21</a:t>
            </a:fld>
            <a:endParaRPr lang="en-US" dirty="0"/>
          </a:p>
        </p:txBody>
      </p:sp>
    </p:spTree>
    <p:extLst>
      <p:ext uri="{BB962C8B-B14F-4D97-AF65-F5344CB8AC3E}">
        <p14:creationId xmlns:p14="http://schemas.microsoft.com/office/powerpoint/2010/main" val="2141669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268F65-EA4B-43E5-9427-36B95B415954}" type="slidenum">
              <a:rPr lang="en-US" smtClean="0"/>
              <a:t>22</a:t>
            </a:fld>
            <a:endParaRPr lang="en-US" dirty="0"/>
          </a:p>
        </p:txBody>
      </p:sp>
    </p:spTree>
    <p:extLst>
      <p:ext uri="{BB962C8B-B14F-4D97-AF65-F5344CB8AC3E}">
        <p14:creationId xmlns:p14="http://schemas.microsoft.com/office/powerpoint/2010/main" val="432109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100" b="1" dirty="0" smtClean="0"/>
              <a:t>Trends: </a:t>
            </a:r>
          </a:p>
          <a:p>
            <a:pPr marL="0" lvl="1"/>
            <a:endParaRPr lang="en-US" sz="1100" b="1" dirty="0" smtClean="0"/>
          </a:p>
          <a:p>
            <a:pPr marL="0" lvl="1"/>
            <a:r>
              <a:rPr lang="en-US" sz="1100" b="1" dirty="0" smtClean="0"/>
              <a:t>Mobile device access for online shopping: </a:t>
            </a:r>
            <a:r>
              <a:rPr lang="en-US" sz="1100" dirty="0"/>
              <a:t>According to a recent report from Inbound Logistics, “Mobile commerce transactions exceeded $115 billion in 2015, and will reach $142 billion in 2016… smartphones are the source for one-third of retail web traffic, but only 11 percent of sales</a:t>
            </a:r>
            <a:endParaRPr lang="en-US" sz="1100" dirty="0" smtClean="0"/>
          </a:p>
          <a:p>
            <a:pPr marL="0" lvl="1"/>
            <a:endParaRPr lang="en-US" sz="1100" b="1" dirty="0" smtClean="0"/>
          </a:p>
          <a:p>
            <a:pPr marL="0" lvl="1"/>
            <a:r>
              <a:rPr lang="en-US" sz="1100" b="1" dirty="0" smtClean="0"/>
              <a:t>Rapid, multi-channel distribution: </a:t>
            </a:r>
            <a:r>
              <a:rPr lang="en-US" sz="1100" dirty="0" smtClean="0"/>
              <a:t>As online sales account for a growing share of retail sales, distributors will be under pressure to add distribution centers closer to consumer for faster delivery.  Retailers will also increasingly fulfill orders from stores, allowing for pick-up for direct shipping.    Amazon is pioneering new avenues for distribution via its Amazon Lockers (self-service kiosks where customers can pick up and return Amazon packages) and Amazon@universities.  Since2015, Amazon has opened staffed pickup locations at nine universities including Purdue, Georgia Tech, University of California at Berkley, and University of Texas at Austin. </a:t>
            </a:r>
          </a:p>
          <a:p>
            <a:pPr marL="0" lvl="1"/>
            <a:endParaRPr lang="en-US" sz="1100" dirty="0" smtClean="0"/>
          </a:p>
          <a:p>
            <a:pPr marL="0" lvl="1"/>
            <a:r>
              <a:rPr lang="en-US" sz="1100" b="1" dirty="0" smtClean="0"/>
              <a:t>Robotics in warehouse management: </a:t>
            </a:r>
            <a:r>
              <a:rPr lang="en-US" sz="1100" dirty="0"/>
              <a:t>rearrange shelves, deliver goods to human workers, and other activities to efficiently stack, arrange, deliver, and pack orders. </a:t>
            </a:r>
          </a:p>
          <a:p>
            <a:pPr marL="0" lvl="1"/>
            <a:endParaRPr lang="en-US" sz="1100" dirty="0" smtClean="0"/>
          </a:p>
          <a:p>
            <a:pPr marL="0" lvl="1"/>
            <a:r>
              <a:rPr lang="en-US" sz="1100" b="1" dirty="0" smtClean="0"/>
              <a:t>Sustainability strategies: </a:t>
            </a:r>
            <a:r>
              <a:rPr lang="en-US" sz="1100" dirty="0"/>
              <a:t>freight management process including packaging, fleet management, reusing materials, use of alternative energy at warehousing facilities, and adoption of recycling practices </a:t>
            </a: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FE268F65-EA4B-43E5-9427-36B95B415954}" type="slidenum">
              <a:rPr lang="en-US" smtClean="0"/>
              <a:t>23</a:t>
            </a:fld>
            <a:endParaRPr lang="en-US" dirty="0"/>
          </a:p>
        </p:txBody>
      </p:sp>
    </p:spTree>
    <p:extLst>
      <p:ext uri="{BB962C8B-B14F-4D97-AF65-F5344CB8AC3E}">
        <p14:creationId xmlns:p14="http://schemas.microsoft.com/office/powerpoint/2010/main" val="2027761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268F65-EA4B-43E5-9427-36B95B415954}" type="slidenum">
              <a:rPr lang="en-US" smtClean="0"/>
              <a:t>24</a:t>
            </a:fld>
            <a:endParaRPr lang="en-US" dirty="0"/>
          </a:p>
        </p:txBody>
      </p:sp>
    </p:spTree>
    <p:extLst>
      <p:ext uri="{BB962C8B-B14F-4D97-AF65-F5344CB8AC3E}">
        <p14:creationId xmlns:p14="http://schemas.microsoft.com/office/powerpoint/2010/main" val="2534015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271010"/>
          </a:xfrm>
        </p:spPr>
        <p:txBody>
          <a:bodyPr/>
          <a:lstStyle/>
          <a:p>
            <a:pPr marL="0" lvl="1" defTabSz="931774"/>
            <a:r>
              <a:rPr lang="en-US" sz="1100" b="1" dirty="0" smtClean="0"/>
              <a:t>Includes: </a:t>
            </a:r>
          </a:p>
          <a:p>
            <a:pPr marL="0" lvl="1" defTabSz="931774"/>
            <a:r>
              <a:rPr lang="en-US" sz="1100" b="1" dirty="0" smtClean="0"/>
              <a:t>Ag-innovation:  </a:t>
            </a:r>
            <a:r>
              <a:rPr lang="en-US" sz="1100" dirty="0" smtClean="0"/>
              <a:t> processes and technologies that improve efficiency, reduces waste, increases crop yields.  Includes areas like R*D, industrial design, and distribution channel management. </a:t>
            </a:r>
            <a:endParaRPr lang="en-US" sz="1100" b="1" dirty="0"/>
          </a:p>
          <a:p>
            <a:pPr marL="0" lvl="1" defTabSz="931774"/>
            <a:endParaRPr lang="en-US" sz="1100" b="1" dirty="0" smtClean="0"/>
          </a:p>
          <a:p>
            <a:pPr marL="0" lvl="1" defTabSz="931774"/>
            <a:r>
              <a:rPr lang="en-US" sz="1100" b="1" dirty="0" smtClean="0"/>
              <a:t>Trends: </a:t>
            </a:r>
          </a:p>
          <a:p>
            <a:pPr marL="0" lvl="1" defTabSz="931774"/>
            <a:endParaRPr lang="en-US" sz="1100" b="1" dirty="0"/>
          </a:p>
          <a:p>
            <a:pPr marL="0" lvl="1" defTabSz="931774"/>
            <a:r>
              <a:rPr lang="en-US" sz="1100" b="1" dirty="0" smtClean="0"/>
              <a:t>Brand mergers and diversification into natural/organic: </a:t>
            </a:r>
            <a:r>
              <a:rPr lang="en-US" sz="1100" dirty="0"/>
              <a:t>One statistic reveals that the major packaged-food companies lost $4 billion in market share in 2014, as shoppers chose more fresh and organic alternatives. Packaged good giants are moving to reverse declining sales volume by acquiring high-growth natural and organic brands. </a:t>
            </a:r>
          </a:p>
          <a:p>
            <a:pPr marL="0" lvl="1"/>
            <a:endParaRPr lang="en-US" sz="1100" b="1" dirty="0" smtClean="0"/>
          </a:p>
          <a:p>
            <a:pPr marL="0" lvl="1"/>
            <a:r>
              <a:rPr lang="en-US" sz="1100" b="1" dirty="0" smtClean="0"/>
              <a:t>Intelligent packaging:</a:t>
            </a:r>
            <a:r>
              <a:rPr lang="en-US" sz="1100" b="1" baseline="0" dirty="0" smtClean="0"/>
              <a:t> </a:t>
            </a:r>
            <a:r>
              <a:rPr lang="en-US" sz="1100" dirty="0"/>
              <a:t>With customers demanding fresh and safe food products, intelligent packaging is a growing niche within the Food and Beverage industry. This type of packaging contains an inside or outside indicator that monitors and communicates information about the product related to its history or quality</a:t>
            </a:r>
            <a:endParaRPr lang="en-US" sz="1100" b="1" dirty="0" smtClean="0"/>
          </a:p>
          <a:p>
            <a:pPr marL="0" lvl="1"/>
            <a:endParaRPr lang="en-US" sz="1100" b="1" dirty="0" smtClean="0"/>
          </a:p>
          <a:p>
            <a:pPr marL="0" lvl="1"/>
            <a:r>
              <a:rPr lang="en-US" sz="1100" b="1" dirty="0" smtClean="0"/>
              <a:t>Ag-innovation: </a:t>
            </a:r>
            <a:r>
              <a:rPr lang="en-US" sz="1100" dirty="0"/>
              <a:t>Driven by population growth, an increasing number of global citizens reaching middle class, and limits on land, water, and labor, ag-innovation seeks to make the process of growing crops, raising animals, and processing food more efficient through the use of technologies in variety of areas.  These include robotics and drones, satellite imagery, irrigation methods, moisture sensors, waste conversion, food safety, and genetic sequencing</a:t>
            </a:r>
            <a:endParaRPr lang="en-US" sz="1100" b="1" dirty="0" smtClean="0"/>
          </a:p>
          <a:p>
            <a:pPr marL="0" lvl="1"/>
            <a:endParaRPr lang="en-US" sz="1100" b="1" dirty="0" smtClean="0"/>
          </a:p>
          <a:p>
            <a:pPr marL="0" lvl="1"/>
            <a:r>
              <a:rPr lang="en-US" sz="1100" b="1" dirty="0" smtClean="0"/>
              <a:t>Animal welfare:</a:t>
            </a:r>
            <a:r>
              <a:rPr lang="en-US" sz="1100" b="1" baseline="0" dirty="0" smtClean="0"/>
              <a:t> </a:t>
            </a:r>
            <a:r>
              <a:rPr lang="en-US" sz="1100" dirty="0"/>
              <a:t>56 percent of American consumers stop buying brands they believe to be unethical</a:t>
            </a:r>
            <a:endParaRPr lang="en-US" sz="1100" b="1" dirty="0" smtClean="0"/>
          </a:p>
          <a:p>
            <a:endParaRPr lang="en-US" dirty="0"/>
          </a:p>
        </p:txBody>
      </p:sp>
      <p:sp>
        <p:nvSpPr>
          <p:cNvPr id="4" name="Slide Number Placeholder 3"/>
          <p:cNvSpPr>
            <a:spLocks noGrp="1"/>
          </p:cNvSpPr>
          <p:nvPr>
            <p:ph type="sldNum" sz="quarter" idx="10"/>
          </p:nvPr>
        </p:nvSpPr>
        <p:spPr/>
        <p:txBody>
          <a:bodyPr/>
          <a:lstStyle/>
          <a:p>
            <a:fld id="{FE268F65-EA4B-43E5-9427-36B95B415954}" type="slidenum">
              <a:rPr lang="en-US" smtClean="0"/>
              <a:t>25</a:t>
            </a:fld>
            <a:endParaRPr lang="en-US" dirty="0"/>
          </a:p>
        </p:txBody>
      </p:sp>
    </p:spTree>
    <p:extLst>
      <p:ext uri="{BB962C8B-B14F-4D97-AF65-F5344CB8AC3E}">
        <p14:creationId xmlns:p14="http://schemas.microsoft.com/office/powerpoint/2010/main" val="2261768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268F65-EA4B-43E5-9427-36B95B415954}" type="slidenum">
              <a:rPr lang="en-US" smtClean="0"/>
              <a:t>26</a:t>
            </a:fld>
            <a:endParaRPr lang="en-US" dirty="0"/>
          </a:p>
        </p:txBody>
      </p:sp>
    </p:spTree>
    <p:extLst>
      <p:ext uri="{BB962C8B-B14F-4D97-AF65-F5344CB8AC3E}">
        <p14:creationId xmlns:p14="http://schemas.microsoft.com/office/powerpoint/2010/main" val="3867940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2366010"/>
          </a:xfrm>
        </p:spPr>
        <p:txBody>
          <a:bodyPr/>
          <a:lstStyle/>
          <a:p>
            <a:pPr lvl="1"/>
            <a:r>
              <a:rPr lang="en-US" b="1" dirty="0" smtClean="0"/>
              <a:t>Broad, unmet needs crossing multiple industries </a:t>
            </a:r>
          </a:p>
          <a:p>
            <a:pPr lvl="1"/>
            <a:endParaRPr lang="en-US" b="1" dirty="0" smtClean="0"/>
          </a:p>
          <a:p>
            <a:pPr lvl="1"/>
            <a:r>
              <a:rPr lang="en-US" b="1" dirty="0" smtClean="0"/>
              <a:t>Chemical companies struggle: </a:t>
            </a:r>
            <a:r>
              <a:rPr lang="en-US" dirty="0"/>
              <a:t>As highlighted in a series of reports by Deloitte consulting, </a:t>
            </a:r>
            <a:r>
              <a:rPr lang="en-US" i="1" dirty="0"/>
              <a:t>Chem2020</a:t>
            </a:r>
            <a:r>
              <a:rPr lang="en-US" dirty="0"/>
              <a:t>, the global chemical industry is struggling to create value.  Of the 200+ companies included in the study, 30 percent did not show returns greater than the cost of capital. Cyclicality, legacy assets, and hardwired cultures were cited as key challenges. </a:t>
            </a:r>
            <a:endParaRPr lang="en-US" b="1" dirty="0" smtClean="0"/>
          </a:p>
          <a:p>
            <a:pPr lvl="1"/>
            <a:endParaRPr lang="en-US" b="1" dirty="0" smtClean="0"/>
          </a:p>
          <a:p>
            <a:pPr marL="465887" lvl="1" defTabSz="931774"/>
            <a:r>
              <a:rPr lang="en-US" b="1" dirty="0" smtClean="0"/>
              <a:t>Education and industry partnerships are critical : </a:t>
            </a:r>
            <a:r>
              <a:rPr lang="en-US" b="0" dirty="0" smtClean="0"/>
              <a:t>In </a:t>
            </a:r>
            <a:r>
              <a:rPr lang="en-US" cap="all" dirty="0"/>
              <a:t>particular, interdisciplinary public-private sector partnerships emphasizing systems engineering and start-ups help to find commercial applications for new innovations.</a:t>
            </a:r>
          </a:p>
          <a:p>
            <a:pPr lvl="1"/>
            <a:endParaRPr lang="en-US" b="0" dirty="0" smtClean="0"/>
          </a:p>
          <a:p>
            <a:endParaRPr lang="en-US" dirty="0"/>
          </a:p>
        </p:txBody>
      </p:sp>
      <p:sp>
        <p:nvSpPr>
          <p:cNvPr id="4" name="Slide Number Placeholder 3"/>
          <p:cNvSpPr>
            <a:spLocks noGrp="1"/>
          </p:cNvSpPr>
          <p:nvPr>
            <p:ph type="sldNum" sz="quarter" idx="10"/>
          </p:nvPr>
        </p:nvSpPr>
        <p:spPr/>
        <p:txBody>
          <a:bodyPr/>
          <a:lstStyle/>
          <a:p>
            <a:fld id="{FE268F65-EA4B-43E5-9427-36B95B415954}" type="slidenum">
              <a:rPr lang="en-US" smtClean="0"/>
              <a:t>27</a:t>
            </a:fld>
            <a:endParaRPr lang="en-US" dirty="0"/>
          </a:p>
        </p:txBody>
      </p:sp>
      <p:grpSp>
        <p:nvGrpSpPr>
          <p:cNvPr id="5" name="Group 4"/>
          <p:cNvGrpSpPr/>
          <p:nvPr/>
        </p:nvGrpSpPr>
        <p:grpSpPr>
          <a:xfrm>
            <a:off x="1364913" y="6858000"/>
            <a:ext cx="3733800" cy="2057400"/>
            <a:chOff x="0" y="0"/>
            <a:chExt cx="4572000" cy="2656935"/>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575" b="11578"/>
            <a:stretch/>
          </p:blipFill>
          <p:spPr bwMode="auto">
            <a:xfrm>
              <a:off x="0" y="0"/>
              <a:ext cx="4572000" cy="2122098"/>
            </a:xfrm>
            <a:prstGeom prst="rect">
              <a:avLst/>
            </a:prstGeom>
            <a:noFill/>
            <a:ln>
              <a:noFill/>
            </a:ln>
            <a:extLst>
              <a:ext uri="{53640926-AAD7-44D8-BBD7-CCE9431645EC}">
                <a14:shadowObscured xmlns:a14="http://schemas.microsoft.com/office/drawing/2010/main"/>
              </a:ext>
            </a:extLst>
          </p:spPr>
        </p:pic>
        <p:sp>
          <p:nvSpPr>
            <p:cNvPr id="7" name="Text Box 133"/>
            <p:cNvSpPr txBox="1"/>
            <p:nvPr/>
          </p:nvSpPr>
          <p:spPr>
            <a:xfrm>
              <a:off x="181154" y="2191109"/>
              <a:ext cx="4390845" cy="46582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300"/>
                </a:spcAft>
              </a:pPr>
              <a:r>
                <a:rPr lang="en-US" sz="800" kern="1200" dirty="0">
                  <a:effectLst/>
                  <a:ea typeface="Tw Cen MT"/>
                  <a:cs typeface="Times New Roman"/>
                </a:rPr>
                <a:t>Source: A Review of International Public Sector Strategies and Roadmaps: A Case Study in Advanced Materials. 2014. </a:t>
              </a:r>
              <a:endParaRPr lang="en-US" sz="1050" kern="1200" dirty="0">
                <a:effectLst/>
                <a:ea typeface="Tw Cen MT"/>
                <a:cs typeface="Times New Roman"/>
              </a:endParaRPr>
            </a:p>
            <a:p>
              <a:pPr marL="0" marR="0">
                <a:lnSpc>
                  <a:spcPct val="115000"/>
                </a:lnSpc>
                <a:spcBef>
                  <a:spcPts val="0"/>
                </a:spcBef>
                <a:spcAft>
                  <a:spcPts val="300"/>
                </a:spcAft>
              </a:pPr>
              <a:r>
                <a:rPr lang="en-US" sz="1050" kern="1200" dirty="0">
                  <a:effectLst/>
                  <a:ea typeface="Tw Cen MT"/>
                  <a:cs typeface="Times New Roman"/>
                </a:rPr>
                <a:t> </a:t>
              </a:r>
            </a:p>
          </p:txBody>
        </p:sp>
      </p:grpSp>
    </p:spTree>
    <p:extLst>
      <p:ext uri="{BB962C8B-B14F-4D97-AF65-F5344CB8AC3E}">
        <p14:creationId xmlns:p14="http://schemas.microsoft.com/office/powerpoint/2010/main" val="2952711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268F65-EA4B-43E5-9427-36B95B415954}" type="slidenum">
              <a:rPr lang="en-US" smtClean="0"/>
              <a:t>28</a:t>
            </a:fld>
            <a:endParaRPr lang="en-US" dirty="0"/>
          </a:p>
        </p:txBody>
      </p:sp>
    </p:spTree>
    <p:extLst>
      <p:ext uri="{BB962C8B-B14F-4D97-AF65-F5344CB8AC3E}">
        <p14:creationId xmlns:p14="http://schemas.microsoft.com/office/powerpoint/2010/main" val="1078752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268F65-EA4B-43E5-9427-36B95B415954}" type="slidenum">
              <a:rPr lang="en-US" smtClean="0"/>
              <a:t>29</a:t>
            </a:fld>
            <a:endParaRPr lang="en-US" dirty="0"/>
          </a:p>
        </p:txBody>
      </p:sp>
    </p:spTree>
    <p:extLst>
      <p:ext uri="{BB962C8B-B14F-4D97-AF65-F5344CB8AC3E}">
        <p14:creationId xmlns:p14="http://schemas.microsoft.com/office/powerpoint/2010/main" val="306804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Ellen Introduction:</a:t>
            </a:r>
          </a:p>
          <a:p>
            <a:endParaRPr lang="en-US" dirty="0" smtClean="0"/>
          </a:p>
          <a:p>
            <a:r>
              <a:rPr lang="en-US" dirty="0" smtClean="0"/>
              <a:t>Former Director of Research at Market Street Services, an</a:t>
            </a:r>
            <a:r>
              <a:rPr lang="en-US" baseline="0" dirty="0" smtClean="0"/>
              <a:t> economic development consultancy based in Atlanta</a:t>
            </a:r>
          </a:p>
          <a:p>
            <a:endParaRPr lang="en-US" baseline="0" dirty="0" smtClean="0"/>
          </a:p>
          <a:p>
            <a:r>
              <a:rPr lang="en-US" baseline="0" dirty="0" smtClean="0"/>
              <a:t>Ellen’s research on target industries and strategic planning helped to shape the business development activities at leading economic development organizations including:</a:t>
            </a:r>
          </a:p>
          <a:p>
            <a:pPr marL="171450" indent="-171450">
              <a:buFont typeface="Arial" panose="020B0604020202020204" pitchFamily="34" charset="0"/>
              <a:buChar char="•"/>
            </a:pPr>
            <a:r>
              <a:rPr lang="en-US" baseline="0" dirty="0" smtClean="0"/>
              <a:t>Greater Des Moines Partnership  (Capital Crossroads Plan)</a:t>
            </a:r>
          </a:p>
          <a:p>
            <a:pPr marL="171450" indent="-171450">
              <a:buFont typeface="Arial" panose="020B0604020202020204" pitchFamily="34" charset="0"/>
              <a:buChar char="•"/>
            </a:pPr>
            <a:r>
              <a:rPr lang="en-US" baseline="0" dirty="0" smtClean="0"/>
              <a:t>Austin Chamber of Commerce (Opportunity Austin Plan) </a:t>
            </a:r>
          </a:p>
          <a:p>
            <a:pPr marL="171450" indent="-171450">
              <a:buFont typeface="Arial" panose="020B0604020202020204" pitchFamily="34" charset="0"/>
              <a:buChar char="•"/>
            </a:pPr>
            <a:r>
              <a:rPr lang="en-US" baseline="0" dirty="0" smtClean="0"/>
              <a:t>Nashville Area Chamber of Commerce (Vision 2020)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Others:</a:t>
            </a:r>
          </a:p>
          <a:p>
            <a:pPr marL="171450" indent="-171450">
              <a:buFont typeface="Arial" panose="020B0604020202020204" pitchFamily="34" charset="0"/>
              <a:buChar char="•"/>
            </a:pPr>
            <a:r>
              <a:rPr lang="en-US" baseline="0" dirty="0" smtClean="0"/>
              <a:t>State of Missouri </a:t>
            </a:r>
          </a:p>
          <a:p>
            <a:pPr marL="171450" indent="-171450">
              <a:buFont typeface="Arial" panose="020B0604020202020204" pitchFamily="34" charset="0"/>
              <a:buChar char="•"/>
            </a:pPr>
            <a:r>
              <a:rPr lang="en-US" baseline="0" dirty="0" smtClean="0"/>
              <a:t>Madison, Wisconsin</a:t>
            </a:r>
          </a:p>
          <a:p>
            <a:pPr marL="171450" indent="-171450">
              <a:buFont typeface="Arial" panose="020B0604020202020204" pitchFamily="34" charset="0"/>
              <a:buChar char="•"/>
            </a:pPr>
            <a:r>
              <a:rPr lang="en-US" dirty="0" smtClean="0"/>
              <a:t>Research Triangle Park region</a:t>
            </a:r>
          </a:p>
          <a:p>
            <a:pPr marL="171450" indent="-171450">
              <a:buFont typeface="Arial" panose="020B0604020202020204" pitchFamily="34" charset="0"/>
              <a:buChar char="•"/>
            </a:pPr>
            <a:r>
              <a:rPr lang="en-US" dirty="0" smtClean="0"/>
              <a:t>Richmond, Virginia</a:t>
            </a:r>
          </a:p>
          <a:p>
            <a:pPr marL="171450" indent="-171450">
              <a:buFont typeface="Arial" panose="020B0604020202020204" pitchFamily="34" charset="0"/>
              <a:buChar char="•"/>
            </a:pPr>
            <a:r>
              <a:rPr lang="en-US" dirty="0" smtClean="0"/>
              <a:t>Greenville, South Carolina</a:t>
            </a:r>
          </a:p>
          <a:p>
            <a:pPr marL="171450" indent="-171450">
              <a:buFont typeface="Arial" panose="020B0604020202020204" pitchFamily="34" charset="0"/>
              <a:buChar char="•"/>
            </a:pPr>
            <a:r>
              <a:rPr lang="en-US" dirty="0" smtClean="0"/>
              <a:t>Nashville,</a:t>
            </a:r>
            <a:r>
              <a:rPr lang="en-US" baseline="0" dirty="0" smtClean="0"/>
              <a:t> Tennessee</a:t>
            </a:r>
          </a:p>
          <a:p>
            <a:pPr marL="171450" indent="-171450">
              <a:buFont typeface="Arial" panose="020B0604020202020204" pitchFamily="34" charset="0"/>
              <a:buChar char="•"/>
            </a:pPr>
            <a:r>
              <a:rPr lang="en-US" baseline="0" dirty="0" smtClean="0"/>
              <a:t>Tulsa, Oklahoma</a:t>
            </a:r>
          </a:p>
          <a:p>
            <a:pPr marL="171450" indent="-171450">
              <a:buFont typeface="Arial" panose="020B0604020202020204" pitchFamily="34" charset="0"/>
              <a:buChar char="•"/>
            </a:pPr>
            <a:r>
              <a:rPr lang="en-US" baseline="0" dirty="0" smtClean="0"/>
              <a:t>St. Louis, Missouri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E268F65-EA4B-43E5-9427-36B95B415954}" type="slidenum">
              <a:rPr lang="en-US" smtClean="0"/>
              <a:t>3</a:t>
            </a:fld>
            <a:endParaRPr lang="en-US" dirty="0"/>
          </a:p>
        </p:txBody>
      </p:sp>
    </p:spTree>
    <p:extLst>
      <p:ext uri="{BB962C8B-B14F-4D97-AF65-F5344CB8AC3E}">
        <p14:creationId xmlns:p14="http://schemas.microsoft.com/office/powerpoint/2010/main" val="1149001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268F65-EA4B-43E5-9427-36B95B415954}" type="slidenum">
              <a:rPr lang="en-US" smtClean="0"/>
              <a:t>30</a:t>
            </a:fld>
            <a:endParaRPr lang="en-US" dirty="0"/>
          </a:p>
        </p:txBody>
      </p:sp>
    </p:spTree>
    <p:extLst>
      <p:ext uri="{BB962C8B-B14F-4D97-AF65-F5344CB8AC3E}">
        <p14:creationId xmlns:p14="http://schemas.microsoft.com/office/powerpoint/2010/main" val="4139458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a:buClr>
                <a:schemeClr val="accent1"/>
              </a:buClr>
            </a:pPr>
            <a:r>
              <a:rPr lang="en-US" dirty="0"/>
              <a:t>Our goal is to maximize prospect and lead generation through enhanced and expanded outreach trips to major markets. The following criteria define a major markets trip:</a:t>
            </a:r>
          </a:p>
          <a:p>
            <a:pPr marL="880110" lvl="2" indent="-171450">
              <a:buClr>
                <a:schemeClr val="accent1"/>
              </a:buClr>
              <a:buFont typeface="Arial" panose="020B0604020202020204" pitchFamily="34" charset="0"/>
              <a:buChar char="•"/>
            </a:pPr>
            <a:r>
              <a:rPr lang="en-US" dirty="0"/>
              <a:t>Regional stakeholder participation – LEDO’s, business partners, civic leaders etc. </a:t>
            </a:r>
          </a:p>
          <a:p>
            <a:pPr marL="880110" lvl="2" indent="-171450">
              <a:buClr>
                <a:schemeClr val="accent1"/>
              </a:buClr>
              <a:buFont typeface="Arial" panose="020B0604020202020204" pitchFamily="34" charset="0"/>
              <a:buChar char="•"/>
            </a:pPr>
            <a:r>
              <a:rPr lang="en-US" dirty="0"/>
              <a:t>Aligns with one or more target industries </a:t>
            </a:r>
          </a:p>
          <a:p>
            <a:pPr marL="880110" lvl="2" indent="-171450">
              <a:buClr>
                <a:schemeClr val="accent1"/>
              </a:buClr>
              <a:buFont typeface="Arial" panose="020B0604020202020204" pitchFamily="34" charset="0"/>
              <a:buChar char="•"/>
            </a:pPr>
            <a:r>
              <a:rPr lang="en-US" dirty="0"/>
              <a:t>Identified as a strategically significant travel location (i.e. Chicago based on trade show access, New York due to FWA flight, etc.) </a:t>
            </a:r>
          </a:p>
          <a:p>
            <a:pPr marL="880110" lvl="2" indent="-171450">
              <a:buClr>
                <a:schemeClr val="accent1"/>
              </a:buClr>
              <a:buFont typeface="Arial" panose="020B0604020202020204" pitchFamily="34" charset="0"/>
              <a:buChar char="•"/>
            </a:pPr>
            <a:r>
              <a:rPr lang="en-US" dirty="0"/>
              <a:t>Includes talent attraction components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E268F65-EA4B-43E5-9427-36B95B415954}" type="slidenum">
              <a:rPr lang="en-US" smtClean="0"/>
              <a:t>31</a:t>
            </a:fld>
            <a:endParaRPr lang="en-US" dirty="0"/>
          </a:p>
        </p:txBody>
      </p:sp>
    </p:spTree>
    <p:extLst>
      <p:ext uri="{BB962C8B-B14F-4D97-AF65-F5344CB8AC3E}">
        <p14:creationId xmlns:p14="http://schemas.microsoft.com/office/powerpoint/2010/main" val="2052347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smtClean="0"/>
              <a:t>Examples of leads generated: </a:t>
            </a:r>
          </a:p>
          <a:p>
            <a:endParaRPr lang="en-US" sz="1100" dirty="0"/>
          </a:p>
          <a:p>
            <a:pPr marL="171450" indent="-171450">
              <a:buFont typeface="Arial" panose="020B0604020202020204" pitchFamily="34" charset="0"/>
              <a:buChar char="•"/>
            </a:pPr>
            <a:r>
              <a:rPr lang="en-US" sz="1100" dirty="0" smtClean="0"/>
              <a:t>Lead generation with startup company making the worlds smallest camera for endoscopies’ – Connecting to Elevate Ventures to discuss investment opportunities</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smtClean="0"/>
              <a:t>Two follow up business development meetings generated with companies based in the UK </a:t>
            </a:r>
          </a:p>
          <a:p>
            <a:pPr marL="171450" indent="-171450">
              <a:buFont typeface="Arial" panose="020B0604020202020204" pitchFamily="34" charset="0"/>
              <a:buChar char="•"/>
            </a:pPr>
            <a:endParaRPr lang="en-US" sz="1100" dirty="0"/>
          </a:p>
          <a:p>
            <a:endParaRPr lang="en-US" sz="1100" dirty="0" smtClean="0"/>
          </a:p>
          <a:p>
            <a:pPr marL="0" lvl="1"/>
            <a:r>
              <a:rPr lang="en-US" sz="1100" b="1" dirty="0" smtClean="0"/>
              <a:t>Lessons learned</a:t>
            </a:r>
            <a:endParaRPr lang="en-US" sz="1100" b="1" dirty="0"/>
          </a:p>
          <a:p>
            <a:pPr marL="171450" lvl="2" indent="-171450">
              <a:buFont typeface="Arial" panose="020B0604020202020204" pitchFamily="34" charset="0"/>
              <a:buChar char="•"/>
            </a:pPr>
            <a:r>
              <a:rPr lang="en-US" sz="1100" dirty="0"/>
              <a:t>Community partners are key to the success of major markets trips. Brad Bishop, executive director of OrthoWorx,  lowered the barrier for entry while making connections at the OMTEC medical device show. </a:t>
            </a:r>
            <a:endParaRPr lang="en-US" sz="1100" dirty="0" smtClean="0"/>
          </a:p>
          <a:p>
            <a:pPr marL="0" lvl="2"/>
            <a:endParaRPr lang="en-US" sz="1100" dirty="0"/>
          </a:p>
          <a:p>
            <a:pPr marL="0" lvl="1"/>
            <a:r>
              <a:rPr lang="en-US" sz="1100" b="1" dirty="0"/>
              <a:t>What is the BD team doing to follow up with contacts?   </a:t>
            </a:r>
          </a:p>
          <a:p>
            <a:pPr marL="171450" lvl="2" indent="-171450">
              <a:buFont typeface="Arial" panose="020B0604020202020204" pitchFamily="34" charset="0"/>
              <a:buChar char="•"/>
            </a:pPr>
            <a:r>
              <a:rPr lang="en-US" sz="1100" dirty="0"/>
              <a:t>Each trip participant documented contacts/leads generated in Chicago. Categorized as Hot, Warm or Cold leads. Follow up administered by NEIRP</a:t>
            </a:r>
          </a:p>
          <a:p>
            <a:endParaRPr lang="en-US" dirty="0"/>
          </a:p>
        </p:txBody>
      </p:sp>
      <p:sp>
        <p:nvSpPr>
          <p:cNvPr id="4" name="Slide Number Placeholder 3"/>
          <p:cNvSpPr>
            <a:spLocks noGrp="1"/>
          </p:cNvSpPr>
          <p:nvPr>
            <p:ph type="sldNum" sz="quarter" idx="10"/>
          </p:nvPr>
        </p:nvSpPr>
        <p:spPr/>
        <p:txBody>
          <a:bodyPr/>
          <a:lstStyle/>
          <a:p>
            <a:fld id="{FE268F65-EA4B-43E5-9427-36B95B415954}" type="slidenum">
              <a:rPr lang="en-US" smtClean="0"/>
              <a:t>32</a:t>
            </a:fld>
            <a:endParaRPr lang="en-US" dirty="0"/>
          </a:p>
        </p:txBody>
      </p:sp>
    </p:spTree>
    <p:extLst>
      <p:ext uri="{BB962C8B-B14F-4D97-AF65-F5344CB8AC3E}">
        <p14:creationId xmlns:p14="http://schemas.microsoft.com/office/powerpoint/2010/main" val="2545347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IMTS = International Manufacturing Technology Show </a:t>
            </a:r>
            <a:endParaRPr lang="en-US" dirty="0"/>
          </a:p>
        </p:txBody>
      </p:sp>
      <p:sp>
        <p:nvSpPr>
          <p:cNvPr id="4" name="Slide Number Placeholder 3"/>
          <p:cNvSpPr>
            <a:spLocks noGrp="1"/>
          </p:cNvSpPr>
          <p:nvPr>
            <p:ph type="sldNum" sz="quarter" idx="10"/>
          </p:nvPr>
        </p:nvSpPr>
        <p:spPr/>
        <p:txBody>
          <a:bodyPr/>
          <a:lstStyle/>
          <a:p>
            <a:fld id="{FE268F65-EA4B-43E5-9427-36B95B415954}" type="slidenum">
              <a:rPr lang="en-US" smtClean="0"/>
              <a:t>33</a:t>
            </a:fld>
            <a:endParaRPr lang="en-US" dirty="0"/>
          </a:p>
        </p:txBody>
      </p:sp>
    </p:spTree>
    <p:extLst>
      <p:ext uri="{BB962C8B-B14F-4D97-AF65-F5344CB8AC3E}">
        <p14:creationId xmlns:p14="http://schemas.microsoft.com/office/powerpoint/2010/main" val="2767284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a:t>
            </a:r>
            <a:r>
              <a:rPr lang="en-US" baseline="0" dirty="0" smtClean="0"/>
              <a:t> will have a note card on their table to complete (VANESSA /HANNAH TO COORDINATE) </a:t>
            </a:r>
            <a:endParaRPr lang="en-US" dirty="0"/>
          </a:p>
        </p:txBody>
      </p:sp>
      <p:sp>
        <p:nvSpPr>
          <p:cNvPr id="4" name="Slide Number Placeholder 3"/>
          <p:cNvSpPr>
            <a:spLocks noGrp="1"/>
          </p:cNvSpPr>
          <p:nvPr>
            <p:ph type="sldNum" sz="quarter" idx="10"/>
          </p:nvPr>
        </p:nvSpPr>
        <p:spPr/>
        <p:txBody>
          <a:bodyPr/>
          <a:lstStyle/>
          <a:p>
            <a:fld id="{FE268F65-EA4B-43E5-9427-36B95B415954}" type="slidenum">
              <a:rPr lang="en-US" smtClean="0"/>
              <a:t>34</a:t>
            </a:fld>
            <a:endParaRPr lang="en-US" dirty="0"/>
          </a:p>
        </p:txBody>
      </p:sp>
    </p:spTree>
    <p:extLst>
      <p:ext uri="{BB962C8B-B14F-4D97-AF65-F5344CB8AC3E}">
        <p14:creationId xmlns:p14="http://schemas.microsoft.com/office/powerpoint/2010/main" val="4032654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268F65-EA4B-43E5-9427-36B95B415954}" type="slidenum">
              <a:rPr lang="en-US" smtClean="0"/>
              <a:t>35</a:t>
            </a:fld>
            <a:endParaRPr lang="en-US" dirty="0"/>
          </a:p>
        </p:txBody>
      </p:sp>
    </p:spTree>
    <p:extLst>
      <p:ext uri="{BB962C8B-B14F-4D97-AF65-F5344CB8AC3E}">
        <p14:creationId xmlns:p14="http://schemas.microsoft.com/office/powerpoint/2010/main" val="875712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268F65-EA4B-43E5-9427-36B95B415954}" type="slidenum">
              <a:rPr lang="en-US" smtClean="0"/>
              <a:t>4</a:t>
            </a:fld>
            <a:endParaRPr lang="en-US" dirty="0"/>
          </a:p>
        </p:txBody>
      </p:sp>
    </p:spTree>
    <p:extLst>
      <p:ext uri="{BB962C8B-B14F-4D97-AF65-F5344CB8AC3E}">
        <p14:creationId xmlns:p14="http://schemas.microsoft.com/office/powerpoint/2010/main" val="4216635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23410"/>
          </a:xfrm>
        </p:spPr>
        <p:txBody>
          <a:bodyPr/>
          <a:lstStyle/>
          <a:p>
            <a:pPr marL="0" lvl="1"/>
            <a:r>
              <a:rPr lang="en-US" sz="1200" dirty="0" smtClean="0"/>
              <a:t>While manufacturing has been the #1 job generator for Northeast Indiana over the last 5 years, restructuring of the industry since the 1990s has impacted overall long-term job growth in Northeast Indiana.</a:t>
            </a:r>
          </a:p>
          <a:p>
            <a:pPr marL="0" lvl="1"/>
            <a:endParaRPr lang="en-US" dirty="0"/>
          </a:p>
          <a:p>
            <a:pPr marL="0" lvl="1"/>
            <a:r>
              <a:rPr lang="en-US" sz="1200" b="1" dirty="0" smtClean="0"/>
              <a:t>Click to animate </a:t>
            </a:r>
          </a:p>
          <a:p>
            <a:pPr marL="0" lvl="1"/>
            <a:endParaRPr lang="en-US" dirty="0" smtClean="0"/>
          </a:p>
          <a:p>
            <a:pPr marL="0" lvl="1"/>
            <a:r>
              <a:rPr lang="en-US" sz="1200" dirty="0" smtClean="0"/>
              <a:t>Since 2001, the region’s total employment base has fluctuated.  </a:t>
            </a:r>
            <a:endParaRPr lang="en-US" dirty="0"/>
          </a:p>
          <a:p>
            <a:pPr marL="0" lvl="1"/>
            <a:endParaRPr lang="en-US" sz="1200" dirty="0" smtClean="0"/>
          </a:p>
          <a:p>
            <a:pPr marL="0" lvl="1"/>
            <a:r>
              <a:rPr lang="en-US" sz="1200" dirty="0" smtClean="0"/>
              <a:t>However, the total number of jobs in the 11-county area is not all that different from where we were at 15 years ago:   we are down -1,500 jobs.</a:t>
            </a:r>
          </a:p>
          <a:p>
            <a:pPr marL="0" lvl="1"/>
            <a:endParaRPr lang="en-US" dirty="0"/>
          </a:p>
          <a:p>
            <a:pPr marL="171450" lvl="1" indent="-171450">
              <a:buFont typeface="Arial" panose="020B0604020202020204" pitchFamily="34" charset="0"/>
              <a:buChar char="•"/>
            </a:pPr>
            <a:r>
              <a:rPr lang="en-US" dirty="0"/>
              <a:t>The region is down 1,500 jobs since 2001 – the 10 regional counties are up slightly (+500) while Allen County remains down (-2000) </a:t>
            </a:r>
          </a:p>
          <a:p>
            <a:pPr marL="171450" lvl="1" indent="-171450">
              <a:buFont typeface="Arial" panose="020B0604020202020204" pitchFamily="34" charset="0"/>
              <a:buChar char="•"/>
            </a:pPr>
            <a:endParaRPr lang="en-US" dirty="0" smtClean="0"/>
          </a:p>
          <a:p>
            <a:pPr marL="171450" lvl="1" indent="-171450">
              <a:buFont typeface="Arial" panose="020B0604020202020204" pitchFamily="34" charset="0"/>
              <a:buChar char="•"/>
            </a:pPr>
            <a:r>
              <a:rPr lang="en-US" dirty="0" smtClean="0"/>
              <a:t>Allen </a:t>
            </a:r>
            <a:r>
              <a:rPr lang="en-US" dirty="0"/>
              <a:t>County’s influence has remained relatively unchanged as well.  It continues to account for nearly 50% of regional jobs. </a:t>
            </a:r>
          </a:p>
          <a:p>
            <a:pPr marL="171450" lvl="1" indent="-171450">
              <a:buFont typeface="Arial" panose="020B0604020202020204" pitchFamily="34" charset="0"/>
              <a:buChar char="•"/>
            </a:pPr>
            <a:endParaRPr lang="en-US" dirty="0"/>
          </a:p>
          <a:p>
            <a:pPr marL="0" lvl="1"/>
            <a:endParaRPr lang="en-US" dirty="0" smtClean="0"/>
          </a:p>
          <a:p>
            <a:pPr marL="0" lvl="1"/>
            <a:r>
              <a:rPr lang="en-US" b="1" dirty="0"/>
              <a:t>Click to animate </a:t>
            </a:r>
            <a:endParaRPr lang="en-US" b="1" dirty="0" smtClean="0"/>
          </a:p>
          <a:p>
            <a:pPr marL="0" lvl="1"/>
            <a:endParaRPr lang="en-US" b="1" dirty="0"/>
          </a:p>
          <a:p>
            <a:pPr marL="0" lvl="1"/>
            <a:r>
              <a:rPr lang="en-US" dirty="0" smtClean="0"/>
              <a:t>Examining the job change by sector, we see that since 2001, manufacturing remains down by nearly -14,000 while the sum of job growth across every other sector has been +12,500.</a:t>
            </a:r>
          </a:p>
          <a:p>
            <a:pPr marL="0" lvl="1"/>
            <a:endParaRPr lang="en-US" dirty="0" smtClean="0"/>
          </a:p>
          <a:p>
            <a:pPr marL="0" lvl="1"/>
            <a:endParaRPr lang="en-US" dirty="0"/>
          </a:p>
          <a:p>
            <a:pPr marL="0" lvl="1"/>
            <a:endParaRPr lang="en-US" dirty="0"/>
          </a:p>
          <a:p>
            <a:endParaRPr lang="en-US" sz="1200" dirty="0" smtClean="0"/>
          </a:p>
          <a:p>
            <a:pPr marL="0" lvl="1"/>
            <a:endParaRPr lang="en-US" dirty="0" smtClean="0"/>
          </a:p>
          <a:p>
            <a:endParaRPr lang="en-US" sz="1200" dirty="0"/>
          </a:p>
        </p:txBody>
      </p:sp>
      <p:sp>
        <p:nvSpPr>
          <p:cNvPr id="4" name="Slide Number Placeholder 3"/>
          <p:cNvSpPr>
            <a:spLocks noGrp="1"/>
          </p:cNvSpPr>
          <p:nvPr>
            <p:ph type="sldNum" sz="quarter" idx="10"/>
          </p:nvPr>
        </p:nvSpPr>
        <p:spPr/>
        <p:txBody>
          <a:bodyPr/>
          <a:lstStyle/>
          <a:p>
            <a:fld id="{FE268F65-EA4B-43E5-9427-36B95B415954}" type="slidenum">
              <a:rPr lang="en-US" smtClean="0"/>
              <a:t>5</a:t>
            </a:fld>
            <a:endParaRPr lang="en-US" dirty="0"/>
          </a:p>
        </p:txBody>
      </p:sp>
    </p:spTree>
    <p:extLst>
      <p:ext uri="{BB962C8B-B14F-4D97-AF65-F5344CB8AC3E}">
        <p14:creationId xmlns:p14="http://schemas.microsoft.com/office/powerpoint/2010/main" val="4124076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Economic diversification remains a critical issue</a:t>
            </a:r>
            <a:br>
              <a:rPr lang="en-US" b="0" dirty="0" smtClean="0"/>
            </a:br>
            <a:r>
              <a:rPr lang="en-US" b="0" dirty="0" smtClean="0"/>
              <a:t>2005 – 28.3% of jobs in manufacturing in Northeast</a:t>
            </a:r>
            <a:r>
              <a:rPr lang="en-US" b="0" baseline="0" dirty="0" smtClean="0"/>
              <a:t> Indiana</a:t>
            </a:r>
            <a:r>
              <a:rPr lang="en-US" b="0" dirty="0" smtClean="0"/>
              <a:t/>
            </a:r>
            <a:br>
              <a:rPr lang="en-US" b="0" dirty="0" smtClean="0"/>
            </a:br>
            <a:r>
              <a:rPr lang="en-US" b="0" dirty="0" smtClean="0"/>
              <a:t>2015 – 26.3% </a:t>
            </a:r>
          </a:p>
          <a:p>
            <a:r>
              <a:rPr lang="en-US" b="0" dirty="0" smtClean="0"/>
              <a:t>United states:  9%</a:t>
            </a:r>
          </a:p>
          <a:p>
            <a:endParaRPr lang="en-US" b="1" dirty="0" smtClean="0"/>
          </a:p>
          <a:p>
            <a:r>
              <a:rPr lang="en-US" b="1" dirty="0" smtClean="0"/>
              <a:t>Click</a:t>
            </a:r>
            <a:r>
              <a:rPr lang="en-US" b="1" baseline="0" dirty="0" smtClean="0"/>
              <a:t> once to animate</a:t>
            </a:r>
          </a:p>
          <a:p>
            <a:endParaRPr lang="en-US" dirty="0" smtClean="0"/>
          </a:p>
          <a:p>
            <a:r>
              <a:rPr lang="en-US" dirty="0" smtClean="0"/>
              <a:t>This chart shows all counties sorted by the proportion of local jobs in manufacturing.  </a:t>
            </a:r>
          </a:p>
          <a:p>
            <a:endParaRPr lang="en-US" dirty="0" smtClean="0"/>
          </a:p>
          <a:p>
            <a:r>
              <a:rPr lang="en-US" dirty="0" smtClean="0"/>
              <a:t>Noted next to the county name is its national ranking, in terms of concentration of manufacturing jobs, out of over 3,200 counties nationwide.  </a:t>
            </a:r>
          </a:p>
          <a:p>
            <a:pPr marL="171450" indent="-171450">
              <a:buFont typeface="Arial" panose="020B0604020202020204" pitchFamily="34" charset="0"/>
              <a:buChar char="•"/>
            </a:pPr>
            <a:r>
              <a:rPr lang="en-US" dirty="0" smtClean="0"/>
              <a:t>Rankings between 1 and 160 put that county among the top five percent of counties nationwide for manufacturing employment concentration.  </a:t>
            </a:r>
          </a:p>
          <a:p>
            <a:pPr marL="171450" indent="-171450">
              <a:buFont typeface="Arial" panose="020B0604020202020204" pitchFamily="34" charset="0"/>
              <a:buChar char="•"/>
            </a:pPr>
            <a:r>
              <a:rPr lang="en-US" dirty="0" smtClean="0"/>
              <a:t>In Northeast Indiana, seven of 11 counties are in the top five percent.</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This specialization is a recognized strength and differentiator of Northeast Indiana’s manufacturers’ and their ability to innovate processes to become more productive in the global economy.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At the same time, it heightens the urgency of buoying service sub-sectors.</a:t>
            </a:r>
            <a:endParaRPr lang="en-US" dirty="0"/>
          </a:p>
        </p:txBody>
      </p:sp>
      <p:sp>
        <p:nvSpPr>
          <p:cNvPr id="4" name="Slide Number Placeholder 3"/>
          <p:cNvSpPr>
            <a:spLocks noGrp="1"/>
          </p:cNvSpPr>
          <p:nvPr>
            <p:ph type="sldNum" sz="quarter" idx="10"/>
          </p:nvPr>
        </p:nvSpPr>
        <p:spPr/>
        <p:txBody>
          <a:bodyPr/>
          <a:lstStyle/>
          <a:p>
            <a:fld id="{FE268F65-EA4B-43E5-9427-36B95B415954}" type="slidenum">
              <a:rPr lang="en-US" smtClean="0"/>
              <a:t>6</a:t>
            </a:fld>
            <a:endParaRPr lang="en-US" dirty="0"/>
          </a:p>
        </p:txBody>
      </p:sp>
    </p:spTree>
    <p:extLst>
      <p:ext uri="{BB962C8B-B14F-4D97-AF65-F5344CB8AC3E}">
        <p14:creationId xmlns:p14="http://schemas.microsoft.com/office/powerpoint/2010/main" val="2353764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Job growth</a:t>
            </a:r>
          </a:p>
          <a:p>
            <a:endParaRPr lang="en-US" dirty="0"/>
          </a:p>
          <a:p>
            <a:r>
              <a:rPr lang="en-US" dirty="0" smtClean="0"/>
              <a:t>In Allen County, there are 181,000 jobs.   This 2015 figure reflects a gain of nearly 12,000 new jobs post-recession, or 7 percent growth.</a:t>
            </a:r>
          </a:p>
          <a:p>
            <a:endParaRPr lang="en-US" dirty="0"/>
          </a:p>
          <a:p>
            <a:r>
              <a:rPr lang="en-US" dirty="0" smtClean="0"/>
              <a:t>While this is solid progress, the pace of growth fell behind regional and national benchmarks.</a:t>
            </a:r>
          </a:p>
          <a:p>
            <a:endParaRPr lang="en-US" dirty="0"/>
          </a:p>
          <a:p>
            <a:r>
              <a:rPr lang="en-US" dirty="0" smtClean="0"/>
              <a:t>The U.S. posted 9% growth while the 10 regional counties combined posted 13%, adding over 19,000 new jobs bringing the outlying region to nearly 170,000.  </a:t>
            </a:r>
          </a:p>
          <a:p>
            <a:endParaRPr lang="en-US" b="1" dirty="0"/>
          </a:p>
          <a:p>
            <a:r>
              <a:rPr lang="en-US" b="1" dirty="0" smtClean="0"/>
              <a:t>PCI </a:t>
            </a:r>
          </a:p>
          <a:p>
            <a:endParaRPr lang="en-US" b="1" dirty="0"/>
          </a:p>
          <a:p>
            <a:r>
              <a:rPr lang="en-US" dirty="0" smtClean="0"/>
              <a:t>These same dynamics are observed in per capita income growth since 2010.   Allen County posted 15% growth compared to 26% in the regional counties and 17% nationwide.   </a:t>
            </a:r>
          </a:p>
          <a:p>
            <a:endParaRPr lang="en-US" dirty="0"/>
          </a:p>
          <a:p>
            <a:r>
              <a:rPr lang="en-US" dirty="0" smtClean="0"/>
              <a:t>All regional counties have continued work to do to reach the national per capita income of $46,000.  In order to catch up, our counties need to post higher growth rates than the nation year after year. </a:t>
            </a:r>
          </a:p>
          <a:p>
            <a:endParaRPr lang="en-US" b="1" dirty="0"/>
          </a:p>
          <a:p>
            <a:endParaRPr lang="en-US" b="1" dirty="0"/>
          </a:p>
        </p:txBody>
      </p:sp>
      <p:sp>
        <p:nvSpPr>
          <p:cNvPr id="4" name="Slide Number Placeholder 3"/>
          <p:cNvSpPr>
            <a:spLocks noGrp="1"/>
          </p:cNvSpPr>
          <p:nvPr>
            <p:ph type="sldNum" sz="quarter" idx="10"/>
          </p:nvPr>
        </p:nvSpPr>
        <p:spPr/>
        <p:txBody>
          <a:bodyPr/>
          <a:lstStyle/>
          <a:p>
            <a:fld id="{FE268F65-EA4B-43E5-9427-36B95B415954}" type="slidenum">
              <a:rPr lang="en-US" smtClean="0"/>
              <a:t>7</a:t>
            </a:fld>
            <a:endParaRPr lang="en-US" dirty="0"/>
          </a:p>
        </p:txBody>
      </p:sp>
    </p:spTree>
    <p:extLst>
      <p:ext uri="{BB962C8B-B14F-4D97-AF65-F5344CB8AC3E}">
        <p14:creationId xmlns:p14="http://schemas.microsoft.com/office/powerpoint/2010/main" val="2147684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191000"/>
            <a:ext cx="5775960" cy="4652010"/>
          </a:xfrm>
        </p:spPr>
        <p:txBody>
          <a:bodyPr/>
          <a:lstStyle/>
          <a:p>
            <a:r>
              <a:rPr lang="en-US" sz="1150" dirty="0" smtClean="0"/>
              <a:t>What’s going on in Allen County?  What has impacted post-recession employment and income growth?</a:t>
            </a:r>
          </a:p>
          <a:p>
            <a:endParaRPr lang="en-US" sz="1150" dirty="0"/>
          </a:p>
          <a:p>
            <a:r>
              <a:rPr lang="en-US" sz="1150" b="1" dirty="0" smtClean="0"/>
              <a:t>Click to animate yellow box </a:t>
            </a:r>
          </a:p>
          <a:p>
            <a:r>
              <a:rPr lang="en-US" sz="1150" dirty="0" smtClean="0"/>
              <a:t>Allen County added nearly 12,000 new jobs, with a strong mix of both manufacturing and non-manufacturing jobs. </a:t>
            </a:r>
          </a:p>
          <a:p>
            <a:endParaRPr lang="en-US" sz="1150" dirty="0"/>
          </a:p>
          <a:p>
            <a:r>
              <a:rPr lang="en-US" sz="1150" b="1" dirty="0" smtClean="0"/>
              <a:t>Click to animate green box</a:t>
            </a:r>
          </a:p>
          <a:p>
            <a:r>
              <a:rPr lang="en-US" sz="1150" dirty="0" smtClean="0"/>
              <a:t>Wages – or worker paychecks – are the biggest driver of per capita income.  Other sources of income are important to families, but wages are key.   </a:t>
            </a:r>
          </a:p>
          <a:p>
            <a:endParaRPr lang="en-US" sz="1150" dirty="0"/>
          </a:p>
          <a:p>
            <a:r>
              <a:rPr lang="en-US" sz="1150" dirty="0" smtClean="0"/>
              <a:t>A national ranking placed the Fort Wayne in the bottom 10 among all metro areas nationwide for 5-year wage growth.  </a:t>
            </a:r>
          </a:p>
          <a:p>
            <a:endParaRPr lang="en-US" sz="1150" dirty="0"/>
          </a:p>
          <a:p>
            <a:r>
              <a:rPr lang="en-US" sz="1150" dirty="0" smtClean="0"/>
              <a:t>Fort Wayne’s wages grew by 15% compared to 29% nationwide.  We did marginally better than only a handful of communities like  Flint, Las Vegas, and Kokomo.  Why? </a:t>
            </a:r>
          </a:p>
          <a:p>
            <a:endParaRPr lang="en-US" sz="1150" b="1" dirty="0" smtClean="0"/>
          </a:p>
          <a:p>
            <a:r>
              <a:rPr lang="en-US" sz="1150" b="1" dirty="0" smtClean="0"/>
              <a:t>Click to animate blue box and Trend #4</a:t>
            </a:r>
            <a:r>
              <a:rPr lang="en-US" sz="1150" b="1" baseline="0" dirty="0" smtClean="0"/>
              <a:t> text</a:t>
            </a:r>
            <a:endParaRPr lang="en-US" sz="1150" b="1" dirty="0" smtClean="0"/>
          </a:p>
          <a:p>
            <a:r>
              <a:rPr lang="en-US" sz="1150" dirty="0" smtClean="0"/>
              <a:t>The impacts of federal sequestration on the county’s Defense industry have culminated in the loss of at least 2,000 high wage jobs – jobs that pay an average of nearly $100k/annually. </a:t>
            </a:r>
          </a:p>
          <a:p>
            <a:endParaRPr lang="en-US" sz="1150" dirty="0"/>
          </a:p>
          <a:p>
            <a:r>
              <a:rPr lang="en-US" sz="1150" dirty="0" smtClean="0"/>
              <a:t>At the same time, Allen County struggled to grow a key service sector:  professional, technical and scientific services.   We lost 400 jobs over the last 5-years, down 7% compared to 16% growth nationwide.   Jobs in this sector include accounting, law firms, marketing and ad agencies, consulting firms, R&amp;D, architecture and engineering, and computer systems design.</a:t>
            </a:r>
            <a:endParaRPr lang="en-US" sz="1150" dirty="0"/>
          </a:p>
        </p:txBody>
      </p:sp>
      <p:sp>
        <p:nvSpPr>
          <p:cNvPr id="4" name="Slide Number Placeholder 3"/>
          <p:cNvSpPr>
            <a:spLocks noGrp="1"/>
          </p:cNvSpPr>
          <p:nvPr>
            <p:ph type="sldNum" sz="quarter" idx="10"/>
          </p:nvPr>
        </p:nvSpPr>
        <p:spPr/>
        <p:txBody>
          <a:bodyPr/>
          <a:lstStyle/>
          <a:p>
            <a:fld id="{E6D9D709-A472-4A70-B16D-29095A74C2F4}" type="slidenum">
              <a:rPr lang="en-US" smtClean="0"/>
              <a:t>8</a:t>
            </a:fld>
            <a:endParaRPr lang="en-US" dirty="0"/>
          </a:p>
        </p:txBody>
      </p:sp>
    </p:spTree>
    <p:extLst>
      <p:ext uri="{BB962C8B-B14F-4D97-AF65-F5344CB8AC3E}">
        <p14:creationId xmlns:p14="http://schemas.microsoft.com/office/powerpoint/2010/main" val="1145444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latest wage figures released just last month indicate that, perhaps, Allen County is rounding a corner and is past the biggest impacts of Defense restructuring. There have been a few announcements of small expansions and new commercial contracts among regional Defense employers.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June, the Bureau of Labor Statistics released its Q4 2015 employment and wage estimates for counties.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Nationally, average weekly wages grew 4.4 percent over the last year, 5.3 percent in Indiana.  In Allen County, the rate was 7.3 percent – ranking #24 among the nation’s 343 largest counties.  </a:t>
            </a:r>
          </a:p>
          <a:p>
            <a:pPr marR="0" algn="l" defTabSz="914400" rtl="0" eaLnBrk="1" fontAlgn="auto" latinLnBrk="0" hangingPunct="1">
              <a:lnSpc>
                <a:spcPct val="100000"/>
              </a:lnSpc>
              <a:spcBef>
                <a:spcPts val="0"/>
              </a:spcBef>
              <a:spcAft>
                <a:spcPts val="0"/>
              </a:spcAft>
              <a:buClrTx/>
              <a:buSzTx/>
              <a:tabLst/>
              <a:defRPr/>
            </a:pP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 annual wage growth rate was the highest recorded in Allen County over the last 15 years.</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R="0" algn="l" defTabSz="914400" rtl="0" eaLnBrk="1" fontAlgn="auto" latinLnBrk="0" hangingPunct="1">
              <a:lnSpc>
                <a:spcPct val="100000"/>
              </a:lnSpc>
              <a:spcBef>
                <a:spcPts val="0"/>
              </a:spcBef>
              <a:spcAft>
                <a:spcPts val="0"/>
              </a:spcAft>
              <a:buClrTx/>
              <a:buSzTx/>
              <a:tabLst/>
              <a:defRPr/>
            </a:pPr>
            <a:r>
              <a:rPr lang="en-US" dirty="0" smtClean="0"/>
              <a:t>We anticipated a rise in wages this year due to the culmination of three factors – a plunging unemployment rate,  the impacts of Baby Boomers retiring – both of which have shrunk the pool of available workers – and years of stagnant wage growth.  Together, we would expect these to place upward pressure on wages as employers compete for the workers they need. </a:t>
            </a:r>
            <a:endParaRPr lang="en-US" sz="1200" dirty="0" smtClean="0"/>
          </a:p>
        </p:txBody>
      </p:sp>
      <p:sp>
        <p:nvSpPr>
          <p:cNvPr id="4" name="Slide Number Placeholder 3"/>
          <p:cNvSpPr>
            <a:spLocks noGrp="1"/>
          </p:cNvSpPr>
          <p:nvPr>
            <p:ph type="sldNum" sz="quarter" idx="10"/>
          </p:nvPr>
        </p:nvSpPr>
        <p:spPr/>
        <p:txBody>
          <a:bodyPr/>
          <a:lstStyle/>
          <a:p>
            <a:fld id="{A7273959-8461-4671-AFF4-D6B206CC6933}" type="slidenum">
              <a:rPr lang="en-US" smtClean="0"/>
              <a:t>9</a:t>
            </a:fld>
            <a:endParaRPr lang="en-US" dirty="0"/>
          </a:p>
        </p:txBody>
      </p:sp>
    </p:spTree>
    <p:extLst>
      <p:ext uri="{BB962C8B-B14F-4D97-AF65-F5344CB8AC3E}">
        <p14:creationId xmlns:p14="http://schemas.microsoft.com/office/powerpoint/2010/main" val="2258410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34506D3-59F0-4589-A21C-BE481365DCC2}" type="datetimeFigureOut">
              <a:rPr lang="en-US" smtClean="0"/>
              <a:t>7/13/2016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25BDC5-B7F7-4925-A91A-34D82FBB8F7E}"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4506D3-59F0-4589-A21C-BE481365DCC2}" type="datetimeFigureOut">
              <a:rPr lang="en-US" smtClean="0"/>
              <a:t>7/13/2016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25BDC5-B7F7-4925-A91A-34D82FBB8F7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4506D3-59F0-4589-A21C-BE481365DCC2}" type="datetimeFigureOut">
              <a:rPr lang="en-US" smtClean="0"/>
              <a:t>7/13/2016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25BDC5-B7F7-4925-A91A-34D82FBB8F7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4506D3-59F0-4589-A21C-BE481365DCC2}" type="datetimeFigureOut">
              <a:rPr lang="en-US" smtClean="0"/>
              <a:t>7/13/2016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25BDC5-B7F7-4925-A91A-34D82FBB8F7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4506D3-59F0-4589-A21C-BE481365DCC2}" type="datetimeFigureOut">
              <a:rPr lang="en-US" smtClean="0"/>
              <a:t>7/13/2016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25BDC5-B7F7-4925-A91A-34D82FBB8F7E}"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4506D3-59F0-4589-A21C-BE481365DCC2}" type="datetimeFigureOut">
              <a:rPr lang="en-US" smtClean="0"/>
              <a:t>7/13/2016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25BDC5-B7F7-4925-A91A-34D82FBB8F7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4506D3-59F0-4589-A21C-BE481365DCC2}" type="datetimeFigureOut">
              <a:rPr lang="en-US" smtClean="0"/>
              <a:t>7/13/2016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25BDC5-B7F7-4925-A91A-34D82FBB8F7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4506D3-59F0-4589-A21C-BE481365DCC2}" type="datetimeFigureOut">
              <a:rPr lang="en-US" smtClean="0"/>
              <a:t>7/13/2016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25BDC5-B7F7-4925-A91A-34D82FBB8F7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506D3-59F0-4589-A21C-BE481365DCC2}" type="datetimeFigureOut">
              <a:rPr lang="en-US" smtClean="0"/>
              <a:t>7/13/2016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25BDC5-B7F7-4925-A91A-34D82FBB8F7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4506D3-59F0-4589-A21C-BE481365DCC2}" type="datetimeFigureOut">
              <a:rPr lang="en-US" smtClean="0"/>
              <a:t>7/13/2016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25BDC5-B7F7-4925-A91A-34D82FBB8F7E}"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34506D3-59F0-4589-A21C-BE481365DCC2}" type="datetimeFigureOut">
              <a:rPr lang="en-US" smtClean="0"/>
              <a:t>7/13/2016</a:t>
            </a:fld>
            <a:endParaRPr lang="en-US" dirty="0"/>
          </a:p>
        </p:txBody>
      </p:sp>
      <p:sp>
        <p:nvSpPr>
          <p:cNvPr id="9" name="Slide Number Placeholder 8"/>
          <p:cNvSpPr>
            <a:spLocks noGrp="1"/>
          </p:cNvSpPr>
          <p:nvPr>
            <p:ph type="sldNum" sz="quarter" idx="11"/>
          </p:nvPr>
        </p:nvSpPr>
        <p:spPr/>
        <p:txBody>
          <a:bodyPr/>
          <a:lstStyle/>
          <a:p>
            <a:fld id="{DD25BDC5-B7F7-4925-A91A-34D82FBB8F7E}"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D25BDC5-B7F7-4925-A91A-34D82FBB8F7E}"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34506D3-59F0-4589-A21C-BE481365DCC2}" type="datetimeFigureOut">
              <a:rPr lang="en-US" smtClean="0"/>
              <a:t>7/13/2016</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industries.gfwinc.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www.neindiana.com/target-industri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502025"/>
            <a:ext cx="7543800" cy="1755775"/>
          </a:xfrm>
        </p:spPr>
        <p:txBody>
          <a:bodyPr/>
          <a:lstStyle/>
          <a:p>
            <a:r>
              <a:rPr lang="en-US" sz="5400" dirty="0" smtClean="0"/>
              <a:t>Target Industries 2.0</a:t>
            </a:r>
            <a:br>
              <a:rPr lang="en-US" sz="5400" dirty="0" smtClean="0"/>
            </a:br>
            <a:r>
              <a:rPr lang="en-US" sz="2400" dirty="0" smtClean="0">
                <a:solidFill>
                  <a:schemeClr val="tx1">
                    <a:lumMod val="65000"/>
                    <a:lumOff val="35000"/>
                  </a:schemeClr>
                </a:solidFill>
              </a:rPr>
              <a:t>Post-Recession Review  &amp;  Business Development  Strategies </a:t>
            </a:r>
            <a:endParaRPr lang="en-US" sz="2400" dirty="0">
              <a:solidFill>
                <a:schemeClr val="tx1">
                  <a:lumMod val="65000"/>
                  <a:lumOff val="35000"/>
                </a:schemeClr>
              </a:solidFill>
            </a:endParaRPr>
          </a:p>
        </p:txBody>
      </p:sp>
      <p:pic>
        <p:nvPicPr>
          <p:cNvPr id="5" name="Picture 4"/>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l="23913" t="21829" r="3127" b="39651"/>
          <a:stretch/>
        </p:blipFill>
        <p:spPr bwMode="auto">
          <a:xfrm>
            <a:off x="-3545" y="3544"/>
            <a:ext cx="8461745" cy="3476635"/>
          </a:xfrm>
          <a:prstGeom prst="rect">
            <a:avLst/>
          </a:prstGeom>
          <a:ln>
            <a:noFill/>
          </a:ln>
          <a:extLst>
            <a:ext uri="{53640926-AAD7-44D8-BBD7-CCE9431645EC}">
              <a14:shadowObscured xmlns:a14="http://schemas.microsoft.com/office/drawing/2010/main"/>
            </a:ext>
          </a:extLst>
        </p:spPr>
      </p:pic>
      <p:pic>
        <p:nvPicPr>
          <p:cNvPr id="6" name="Picture 5" descr="http://infortwayne.com/wp-content/uploads/2013/11/GFW_inc.jpg"/>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2579" b="25692"/>
          <a:stretch/>
        </p:blipFill>
        <p:spPr bwMode="auto">
          <a:xfrm>
            <a:off x="123825" y="5791200"/>
            <a:ext cx="2314575" cy="902970"/>
          </a:xfrm>
          <a:prstGeom prst="rect">
            <a:avLst/>
          </a:prstGeom>
          <a:noFill/>
          <a:ln>
            <a:noFill/>
          </a:ln>
          <a:extLst>
            <a:ext uri="{53640926-AAD7-44D8-BBD7-CCE9431645EC}">
              <a14:shadowObscured xmlns:a14="http://schemas.microsoft.com/office/drawing/2010/main"/>
            </a:ext>
          </a:extLst>
        </p:spPr>
      </p:pic>
      <p:pic>
        <p:nvPicPr>
          <p:cNvPr id="7" name="Picture 6" descr="http://whitleyedc.com/wp-content/uploads/2013/12/Partnership.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6019800"/>
            <a:ext cx="2745740" cy="664845"/>
          </a:xfrm>
          <a:prstGeom prst="rect">
            <a:avLst/>
          </a:prstGeom>
          <a:noFill/>
          <a:ln>
            <a:noFill/>
          </a:ln>
        </p:spPr>
      </p:pic>
    </p:spTree>
    <p:extLst>
      <p:ext uri="{BB962C8B-B14F-4D97-AF65-F5344CB8AC3E}">
        <p14:creationId xmlns:p14="http://schemas.microsoft.com/office/powerpoint/2010/main" val="4141546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50"/>
            <a:ext cx="7620000" cy="1143000"/>
          </a:xfrm>
        </p:spPr>
        <p:txBody>
          <a:bodyPr/>
          <a:lstStyle/>
          <a:p>
            <a:r>
              <a:rPr lang="en-US" sz="2400" b="1" dirty="0" smtClean="0">
                <a:latin typeface="+mn-lt"/>
              </a:rPr>
              <a:t>Components of Population Change, 2010-2014</a:t>
            </a:r>
            <a:endParaRPr lang="en-US" sz="2400" b="1" dirty="0">
              <a:latin typeface="+mn-lt"/>
            </a:endParaRPr>
          </a:p>
        </p:txBody>
      </p:sp>
      <p:sp>
        <p:nvSpPr>
          <p:cNvPr id="3" name="TextBox 2"/>
          <p:cNvSpPr txBox="1"/>
          <p:nvPr/>
        </p:nvSpPr>
        <p:spPr>
          <a:xfrm>
            <a:off x="76200" y="1600200"/>
            <a:ext cx="1352265" cy="4401205"/>
          </a:xfrm>
          <a:prstGeom prst="rect">
            <a:avLst/>
          </a:prstGeom>
          <a:noFill/>
        </p:spPr>
        <p:txBody>
          <a:bodyPr wrap="square" rtlCol="0">
            <a:spAutoFit/>
          </a:bodyPr>
          <a:lstStyle/>
          <a:p>
            <a:r>
              <a:rPr lang="en-US" sz="1600" dirty="0" smtClean="0">
                <a:solidFill>
                  <a:schemeClr val="tx2"/>
                </a:solidFill>
              </a:rPr>
              <a:t>Net growth</a:t>
            </a:r>
          </a:p>
          <a:p>
            <a:r>
              <a:rPr lang="en-US" sz="1600" dirty="0" smtClean="0">
                <a:solidFill>
                  <a:schemeClr val="tx2"/>
                </a:solidFill>
              </a:rPr>
              <a:t> </a:t>
            </a:r>
          </a:p>
          <a:p>
            <a:endParaRPr lang="en-US" sz="1600" dirty="0">
              <a:solidFill>
                <a:schemeClr val="tx2"/>
              </a:solidFill>
            </a:endParaRPr>
          </a:p>
          <a:p>
            <a:r>
              <a:rPr lang="en-US" sz="1600" dirty="0" smtClean="0">
                <a:solidFill>
                  <a:schemeClr val="tx2"/>
                </a:solidFill>
              </a:rPr>
              <a:t> +13,159</a:t>
            </a:r>
          </a:p>
          <a:p>
            <a:endParaRPr lang="en-US" sz="1600" dirty="0">
              <a:solidFill>
                <a:schemeClr val="tx2"/>
              </a:solidFill>
            </a:endParaRPr>
          </a:p>
          <a:p>
            <a:endParaRPr lang="en-US" sz="1600" dirty="0" smtClean="0">
              <a:solidFill>
                <a:schemeClr val="tx2"/>
              </a:solidFill>
            </a:endParaRPr>
          </a:p>
          <a:p>
            <a:endParaRPr lang="en-US" sz="800" dirty="0">
              <a:solidFill>
                <a:schemeClr val="tx2"/>
              </a:solidFill>
            </a:endParaRPr>
          </a:p>
          <a:p>
            <a:endParaRPr lang="en-US" sz="1600" dirty="0" smtClean="0">
              <a:solidFill>
                <a:schemeClr val="tx2"/>
              </a:solidFill>
            </a:endParaRPr>
          </a:p>
          <a:p>
            <a:endParaRPr lang="en-US" sz="1600" dirty="0" smtClean="0">
              <a:solidFill>
                <a:schemeClr val="tx2"/>
              </a:solidFill>
            </a:endParaRPr>
          </a:p>
          <a:p>
            <a:r>
              <a:rPr lang="en-US" sz="1600" dirty="0" smtClean="0">
                <a:solidFill>
                  <a:schemeClr val="tx2"/>
                </a:solidFill>
              </a:rPr>
              <a:t>+2,568</a:t>
            </a:r>
          </a:p>
          <a:p>
            <a:endParaRPr lang="en-US" sz="1600" dirty="0">
              <a:solidFill>
                <a:schemeClr val="tx2"/>
              </a:solidFill>
            </a:endParaRPr>
          </a:p>
          <a:p>
            <a:endParaRPr lang="en-US" sz="1600" dirty="0" smtClean="0">
              <a:solidFill>
                <a:schemeClr val="tx2"/>
              </a:solidFill>
            </a:endParaRPr>
          </a:p>
          <a:p>
            <a:endParaRPr lang="en-US" sz="1400" dirty="0" smtClean="0">
              <a:solidFill>
                <a:schemeClr val="tx2"/>
              </a:solidFill>
            </a:endParaRPr>
          </a:p>
          <a:p>
            <a:endParaRPr lang="en-US" sz="1600" dirty="0">
              <a:solidFill>
                <a:schemeClr val="tx2"/>
              </a:solidFill>
            </a:endParaRPr>
          </a:p>
          <a:p>
            <a:endParaRPr lang="en-US" sz="1600" dirty="0" smtClean="0">
              <a:solidFill>
                <a:schemeClr val="tx2"/>
              </a:solidFill>
            </a:endParaRPr>
          </a:p>
          <a:p>
            <a:r>
              <a:rPr lang="en-US" sz="1600" dirty="0" smtClean="0">
                <a:solidFill>
                  <a:schemeClr val="tx2"/>
                </a:solidFill>
              </a:rPr>
              <a:t>+10,591</a:t>
            </a:r>
          </a:p>
          <a:p>
            <a:endParaRPr lang="en-US" sz="1600" dirty="0">
              <a:solidFill>
                <a:schemeClr val="tx2"/>
              </a:solidFill>
            </a:endParaRPr>
          </a:p>
          <a:p>
            <a:endParaRPr lang="en-US" sz="1600" dirty="0"/>
          </a:p>
        </p:txBody>
      </p:sp>
      <p:sp>
        <p:nvSpPr>
          <p:cNvPr id="5" name="TextBox 4"/>
          <p:cNvSpPr txBox="1"/>
          <p:nvPr/>
        </p:nvSpPr>
        <p:spPr>
          <a:xfrm rot="5400000">
            <a:off x="6090910" y="2443491"/>
            <a:ext cx="5410200" cy="523220"/>
          </a:xfrm>
          <a:prstGeom prst="rect">
            <a:avLst/>
          </a:prstGeom>
          <a:noFill/>
        </p:spPr>
        <p:txBody>
          <a:bodyPr wrap="square" rtlCol="0">
            <a:spAutoFit/>
          </a:bodyPr>
          <a:lstStyle/>
          <a:p>
            <a:r>
              <a:rPr lang="en-US" sz="2800" dirty="0" smtClean="0">
                <a:solidFill>
                  <a:schemeClr val="bg1"/>
                </a:solidFill>
              </a:rPr>
              <a:t>Post-Recession Trends</a:t>
            </a:r>
            <a:endParaRPr lang="en-US" sz="2800" dirty="0">
              <a:solidFill>
                <a:schemeClr val="bg1"/>
              </a:solidFill>
            </a:endParaRPr>
          </a:p>
        </p:txBody>
      </p:sp>
      <p:graphicFrame>
        <p:nvGraphicFramePr>
          <p:cNvPr id="6" name="Chart 5"/>
          <p:cNvGraphicFramePr>
            <a:graphicFrameLocks/>
          </p:cNvGraphicFramePr>
          <p:nvPr>
            <p:extLst>
              <p:ext uri="{D42A27DB-BD31-4B8C-83A1-F6EECF244321}">
                <p14:modId xmlns:p14="http://schemas.microsoft.com/office/powerpoint/2010/main" val="2321428686"/>
              </p:ext>
            </p:extLst>
          </p:nvPr>
        </p:nvGraphicFramePr>
        <p:xfrm>
          <a:off x="990600" y="1276689"/>
          <a:ext cx="7018389" cy="54102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2169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95600"/>
            <a:ext cx="7659687" cy="1168400"/>
          </a:xfrm>
        </p:spPr>
        <p:txBody>
          <a:bodyPr/>
          <a:lstStyle/>
          <a:p>
            <a:r>
              <a:rPr lang="en-US" b="1" dirty="0" smtClean="0"/>
              <a:t>Target Industries 2.0</a:t>
            </a:r>
            <a:endParaRPr lang="en-US" b="1" dirty="0"/>
          </a:p>
        </p:txBody>
      </p:sp>
    </p:spTree>
    <p:extLst>
      <p:ext uri="{BB962C8B-B14F-4D97-AF65-F5344CB8AC3E}">
        <p14:creationId xmlns:p14="http://schemas.microsoft.com/office/powerpoint/2010/main" val="123915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Method for updating targets</a:t>
            </a:r>
            <a:endParaRPr lang="en-US" sz="4000" b="1" dirty="0"/>
          </a:p>
        </p:txBody>
      </p:sp>
      <p:sp>
        <p:nvSpPr>
          <p:cNvPr id="3" name="Content Placeholder 2"/>
          <p:cNvSpPr>
            <a:spLocks noGrp="1"/>
          </p:cNvSpPr>
          <p:nvPr>
            <p:ph idx="1"/>
          </p:nvPr>
        </p:nvSpPr>
        <p:spPr>
          <a:xfrm>
            <a:off x="457200" y="1447800"/>
            <a:ext cx="7848600" cy="4800600"/>
          </a:xfrm>
        </p:spPr>
        <p:txBody>
          <a:bodyPr>
            <a:normAutofit/>
          </a:bodyPr>
          <a:lstStyle/>
          <a:p>
            <a:r>
              <a:rPr lang="en-US" sz="2000" dirty="0" smtClean="0"/>
              <a:t>Examined the post-recession performance of existing target industries</a:t>
            </a:r>
          </a:p>
          <a:p>
            <a:pPr lvl="1"/>
            <a:r>
              <a:rPr lang="en-US" sz="1800" dirty="0" smtClean="0"/>
              <a:t>Identified industry issues and opportunities</a:t>
            </a:r>
          </a:p>
          <a:p>
            <a:pPr lvl="1"/>
            <a:r>
              <a:rPr lang="en-US" sz="1800" dirty="0" smtClean="0"/>
              <a:t>Northeast Indiana’s experiences</a:t>
            </a:r>
          </a:p>
          <a:p>
            <a:pPr marL="411480" lvl="1" indent="0">
              <a:buNone/>
            </a:pPr>
            <a:endParaRPr lang="en-US" sz="1800" dirty="0" smtClean="0"/>
          </a:p>
          <a:p>
            <a:r>
              <a:rPr lang="en-US" sz="2000" dirty="0" smtClean="0"/>
              <a:t>Examined growth dynamics in every (400+) industry sub-sector, as well as workforce trends </a:t>
            </a:r>
          </a:p>
          <a:p>
            <a:pPr lvl="1"/>
            <a:r>
              <a:rPr lang="en-US" sz="1800" dirty="0" smtClean="0"/>
              <a:t>Nonstore retailer growth</a:t>
            </a:r>
          </a:p>
          <a:p>
            <a:pPr lvl="1"/>
            <a:r>
              <a:rPr lang="en-US" sz="1800" dirty="0"/>
              <a:t>M</a:t>
            </a:r>
            <a:r>
              <a:rPr lang="en-US" sz="1800" dirty="0" smtClean="0"/>
              <a:t>aterials</a:t>
            </a:r>
          </a:p>
          <a:p>
            <a:pPr lvl="1"/>
            <a:r>
              <a:rPr lang="en-US" sz="1800" dirty="0" smtClean="0"/>
              <a:t>Specialty consumer products</a:t>
            </a:r>
          </a:p>
          <a:p>
            <a:pPr lvl="1"/>
            <a:r>
              <a:rPr lang="en-US" sz="1800" dirty="0" smtClean="0"/>
              <a:t>Creative services</a:t>
            </a:r>
          </a:p>
          <a:p>
            <a:pPr marL="411480" lvl="1" indent="0">
              <a:buNone/>
            </a:pPr>
            <a:r>
              <a:rPr lang="en-US" sz="1800" dirty="0" smtClean="0"/>
              <a:t> </a:t>
            </a:r>
          </a:p>
          <a:p>
            <a:r>
              <a:rPr lang="en-US" sz="2000" dirty="0" smtClean="0"/>
              <a:t>Discussed “stretch” and diversification areas</a:t>
            </a:r>
          </a:p>
          <a:p>
            <a:endParaRPr lang="en-US" sz="2000" dirty="0"/>
          </a:p>
          <a:p>
            <a:r>
              <a:rPr lang="en-US" sz="2000" dirty="0" smtClean="0"/>
              <a:t>Focus group with regional LEDOs and IEDC for input </a:t>
            </a:r>
            <a:endParaRPr lang="en-US" dirty="0" smtClean="0"/>
          </a:p>
          <a:p>
            <a:pPr lvl="1"/>
            <a:endParaRPr lang="en-US" dirty="0" smtClean="0"/>
          </a:p>
          <a:p>
            <a:endParaRPr lang="en-US" dirty="0"/>
          </a:p>
        </p:txBody>
      </p:sp>
    </p:spTree>
    <p:extLst>
      <p:ext uri="{BB962C8B-B14F-4D97-AF65-F5344CB8AC3E}">
        <p14:creationId xmlns:p14="http://schemas.microsoft.com/office/powerpoint/2010/main" val="377316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657600"/>
            <a:ext cx="3352800" cy="2209800"/>
          </a:xfrm>
          <a:solidFill>
            <a:schemeClr val="accent2">
              <a:lumMod val="20000"/>
              <a:lumOff val="80000"/>
            </a:schemeClr>
          </a:solidFill>
        </p:spPr>
        <p:txBody>
          <a:bodyPr>
            <a:normAutofit/>
          </a:bodyPr>
          <a:lstStyle/>
          <a:p>
            <a:r>
              <a:rPr lang="en-US" sz="1200" dirty="0"/>
              <a:t>L</a:t>
            </a:r>
            <a:r>
              <a:rPr lang="en-US" sz="1200" dirty="0" smtClean="0"/>
              <a:t>arge, multi-dimensional employment  base</a:t>
            </a:r>
          </a:p>
          <a:p>
            <a:pPr marL="114300" indent="0">
              <a:buNone/>
            </a:pPr>
            <a:endParaRPr lang="en-US" sz="1200" dirty="0" smtClean="0"/>
          </a:p>
          <a:p>
            <a:r>
              <a:rPr lang="en-US" sz="1200" dirty="0" smtClean="0"/>
              <a:t>Established specialization</a:t>
            </a:r>
          </a:p>
          <a:p>
            <a:pPr marL="114300" indent="0">
              <a:buNone/>
            </a:pPr>
            <a:endParaRPr lang="en-US" sz="1200" dirty="0" smtClean="0"/>
          </a:p>
          <a:p>
            <a:r>
              <a:rPr lang="en-US" sz="1200" dirty="0" smtClean="0"/>
              <a:t>Above average wages</a:t>
            </a:r>
          </a:p>
          <a:p>
            <a:pPr marL="114300" indent="0">
              <a:buNone/>
            </a:pPr>
            <a:endParaRPr lang="en-US" sz="1200" dirty="0" smtClean="0"/>
          </a:p>
          <a:p>
            <a:r>
              <a:rPr lang="en-US" sz="1200" dirty="0" smtClean="0"/>
              <a:t>Strong regional post-recession growth that has outpaced the national growth</a:t>
            </a:r>
            <a:endParaRPr lang="en-US" sz="1600" dirty="0"/>
          </a:p>
        </p:txBody>
      </p:sp>
      <p:graphicFrame>
        <p:nvGraphicFramePr>
          <p:cNvPr id="4" name="Diagram 3"/>
          <p:cNvGraphicFramePr/>
          <p:nvPr>
            <p:extLst>
              <p:ext uri="{D42A27DB-BD31-4B8C-83A1-F6EECF244321}">
                <p14:modId xmlns:p14="http://schemas.microsoft.com/office/powerpoint/2010/main" val="1835358699"/>
              </p:ext>
            </p:extLst>
          </p:nvPr>
        </p:nvGraphicFramePr>
        <p:xfrm>
          <a:off x="152400" y="1524000"/>
          <a:ext cx="8229600"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3962400" y="3657600"/>
            <a:ext cx="4267200" cy="2209800"/>
          </a:xfrm>
          <a:prstGeom prst="rect">
            <a:avLst/>
          </a:prstGeom>
          <a:solidFill>
            <a:schemeClr val="accent4">
              <a:lumMod val="40000"/>
              <a:lumOff val="60000"/>
            </a:schemeClr>
          </a:solidFill>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1200" dirty="0"/>
              <a:t>S</a:t>
            </a:r>
            <a:r>
              <a:rPr lang="en-US" sz="1200" dirty="0" smtClean="0"/>
              <a:t>maller employment base </a:t>
            </a:r>
          </a:p>
          <a:p>
            <a:endParaRPr lang="en-US" sz="1200" dirty="0" smtClean="0"/>
          </a:p>
          <a:p>
            <a:r>
              <a:rPr lang="en-US" sz="1200" dirty="0"/>
              <a:t>O</a:t>
            </a:r>
            <a:r>
              <a:rPr lang="en-US" sz="1200" dirty="0" smtClean="0"/>
              <a:t>pportunities for growth and diversification</a:t>
            </a:r>
          </a:p>
          <a:p>
            <a:endParaRPr lang="en-US" sz="1200" dirty="0" smtClean="0"/>
          </a:p>
          <a:p>
            <a:r>
              <a:rPr lang="en-US" sz="1200" dirty="0" smtClean="0"/>
              <a:t>At or above average wage jobs</a:t>
            </a:r>
          </a:p>
          <a:p>
            <a:endParaRPr lang="en-US" sz="1200" dirty="0" smtClean="0"/>
          </a:p>
          <a:p>
            <a:r>
              <a:rPr lang="en-US" sz="1200" dirty="0"/>
              <a:t>Leverage strengths of Northeast Indiana</a:t>
            </a:r>
          </a:p>
          <a:p>
            <a:endParaRPr lang="en-US" sz="1200" dirty="0" smtClean="0"/>
          </a:p>
          <a:p>
            <a:r>
              <a:rPr lang="en-US" sz="1200" dirty="0"/>
              <a:t>A</a:t>
            </a:r>
            <a:r>
              <a:rPr lang="en-US" sz="1200" dirty="0" smtClean="0"/>
              <a:t>spirational elements</a:t>
            </a:r>
          </a:p>
          <a:p>
            <a:endParaRPr lang="en-US" dirty="0"/>
          </a:p>
        </p:txBody>
      </p:sp>
      <p:sp>
        <p:nvSpPr>
          <p:cNvPr id="9" name="TextBox 8"/>
          <p:cNvSpPr txBox="1"/>
          <p:nvPr/>
        </p:nvSpPr>
        <p:spPr>
          <a:xfrm>
            <a:off x="152400" y="6019800"/>
            <a:ext cx="8229600" cy="685800"/>
          </a:xfrm>
          <a:prstGeom prst="rect">
            <a:avLst/>
          </a:prstGeom>
          <a:solidFill>
            <a:schemeClr val="bg2">
              <a:lumMod val="90000"/>
            </a:schemeClr>
          </a:solidFill>
        </p:spPr>
        <p:txBody>
          <a:bodyPr vert="horz" lIns="91440" tIns="45720" rIns="91440" bIns="45720" rtlCol="0">
            <a:noAutofit/>
          </a:bodyPr>
          <a:lstStyle>
            <a:lvl1pPr marL="342900" indent="-228600">
              <a:spcBef>
                <a:spcPct val="20000"/>
              </a:spcBef>
              <a:buClr>
                <a:schemeClr val="accent1"/>
              </a:buClr>
              <a:buFont typeface="Arial" pitchFamily="34" charset="0"/>
              <a:buChar char="•"/>
              <a:defRPr sz="1200"/>
            </a:lvl1pPr>
            <a:lvl2pPr marL="640080" indent="-228600">
              <a:spcBef>
                <a:spcPct val="20000"/>
              </a:spcBef>
              <a:buClr>
                <a:schemeClr val="accent2"/>
              </a:buClr>
              <a:buFont typeface="Arial" pitchFamily="34" charset="0"/>
              <a:buChar char="•"/>
              <a:defRPr sz="2000"/>
            </a:lvl2pPr>
            <a:lvl3pPr marL="1005840" indent="-228600">
              <a:spcBef>
                <a:spcPct val="20000"/>
              </a:spcBef>
              <a:buClr>
                <a:schemeClr val="accent3"/>
              </a:buClr>
              <a:buFont typeface="Arial" pitchFamily="34" charset="0"/>
              <a:buChar char="•"/>
              <a:defRPr/>
            </a:lvl3pPr>
            <a:lvl4pPr marL="1280160" indent="-228600">
              <a:spcBef>
                <a:spcPct val="20000"/>
              </a:spcBef>
              <a:buClr>
                <a:schemeClr val="accent4"/>
              </a:buClr>
              <a:buFont typeface="Arial" pitchFamily="34" charset="0"/>
              <a:buChar char="•"/>
              <a:defRPr sz="1600"/>
            </a:lvl4pPr>
            <a:lvl5pPr marL="1554480" indent="-228600">
              <a:spcBef>
                <a:spcPct val="20000"/>
              </a:spcBef>
              <a:buClr>
                <a:schemeClr val="accent5"/>
              </a:buClr>
              <a:buFont typeface="Arial" pitchFamily="34" charset="0"/>
              <a:buChar char="•"/>
              <a:defRPr sz="1400" baseline="0"/>
            </a:lvl5pPr>
            <a:lvl6pPr marL="1737360" indent="-182880">
              <a:spcBef>
                <a:spcPct val="20000"/>
              </a:spcBef>
              <a:buClr>
                <a:schemeClr val="accent1"/>
              </a:buClr>
              <a:buFont typeface="Arial" pitchFamily="34" charset="0"/>
              <a:buChar char="•"/>
              <a:defRPr sz="1400" baseline="0"/>
            </a:lvl6pPr>
            <a:lvl7pPr marL="1920240" indent="-182880">
              <a:spcBef>
                <a:spcPct val="20000"/>
              </a:spcBef>
              <a:buClr>
                <a:schemeClr val="accent2"/>
              </a:buClr>
              <a:buFont typeface="Arial" pitchFamily="34" charset="0"/>
              <a:buChar char="•"/>
              <a:defRPr sz="1400"/>
            </a:lvl7pPr>
            <a:lvl8pPr marL="2103120" indent="-182880">
              <a:spcBef>
                <a:spcPct val="20000"/>
              </a:spcBef>
              <a:buClr>
                <a:schemeClr val="accent3"/>
              </a:buClr>
              <a:buFont typeface="Arial" pitchFamily="34" charset="0"/>
              <a:buChar char="•"/>
              <a:defRPr sz="1400"/>
            </a:lvl8pPr>
            <a:lvl9pPr marL="2286000" indent="-182880">
              <a:spcBef>
                <a:spcPct val="20000"/>
              </a:spcBef>
              <a:buClr>
                <a:schemeClr val="accent4"/>
              </a:buClr>
              <a:buFont typeface="Arial" pitchFamily="34" charset="0"/>
              <a:buChar char="•"/>
              <a:defRPr sz="1400"/>
            </a:lvl9pPr>
          </a:lstStyle>
          <a:p>
            <a:pPr marL="114300" indent="0" algn="ctr">
              <a:buNone/>
            </a:pPr>
            <a:r>
              <a:rPr lang="en-US" dirty="0" smtClean="0"/>
              <a:t>Verticals/Cross-Target Competencies: </a:t>
            </a:r>
          </a:p>
          <a:p>
            <a:pPr marL="114300" indent="0" algn="ctr">
              <a:buNone/>
            </a:pPr>
            <a:endParaRPr lang="en-US" dirty="0" smtClean="0"/>
          </a:p>
          <a:p>
            <a:pPr marL="114300" indent="0" algn="ctr">
              <a:buNone/>
            </a:pPr>
            <a:r>
              <a:rPr lang="en-US" dirty="0" smtClean="0"/>
              <a:t>online sales/UX        health </a:t>
            </a:r>
            <a:r>
              <a:rPr lang="en-US" dirty="0"/>
              <a:t>and </a:t>
            </a:r>
            <a:r>
              <a:rPr lang="en-US" dirty="0" smtClean="0"/>
              <a:t>wellness	       process automation	regulatory compliance	 wireless communications</a:t>
            </a:r>
            <a:endParaRPr lang="en-US" dirty="0"/>
          </a:p>
        </p:txBody>
      </p:sp>
      <p:sp>
        <p:nvSpPr>
          <p:cNvPr id="7" name="Title 1"/>
          <p:cNvSpPr>
            <a:spLocks noGrp="1"/>
          </p:cNvSpPr>
          <p:nvPr>
            <p:ph type="title"/>
          </p:nvPr>
        </p:nvSpPr>
        <p:spPr>
          <a:xfrm>
            <a:off x="457200" y="274638"/>
            <a:ext cx="7620000" cy="1143000"/>
          </a:xfrm>
        </p:spPr>
        <p:txBody>
          <a:bodyPr/>
          <a:lstStyle/>
          <a:p>
            <a:r>
              <a:rPr lang="en-US" sz="4000" b="1" dirty="0" smtClean="0"/>
              <a:t>Target Industries 2.0</a:t>
            </a:r>
            <a:endParaRPr lang="en-US" sz="4000" b="1" dirty="0"/>
          </a:p>
        </p:txBody>
      </p:sp>
    </p:spTree>
    <p:extLst>
      <p:ext uri="{BB962C8B-B14F-4D97-AF65-F5344CB8AC3E}">
        <p14:creationId xmlns:p14="http://schemas.microsoft.com/office/powerpoint/2010/main" val="416622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graphicEl>
                                              <a:dgm id="{7547F5ED-A40D-4D1E-8F6C-E18139732BD8}"/>
                                            </p:graphicEl>
                                          </p:spTgt>
                                        </p:tgtEl>
                                        <p:attrNameLst>
                                          <p:attrName>style.visibility</p:attrName>
                                        </p:attrNameLst>
                                      </p:cBhvr>
                                      <p:to>
                                        <p:strVal val="visible"/>
                                      </p:to>
                                    </p:set>
                                    <p:anim calcmode="lin" valueType="num">
                                      <p:cBhvr additive="base">
                                        <p:cTn id="7" dur="500" fill="hold"/>
                                        <p:tgtEl>
                                          <p:spTgt spid="4">
                                            <p:graphicEl>
                                              <a:dgm id="{7547F5ED-A40D-4D1E-8F6C-E18139732BD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7547F5ED-A40D-4D1E-8F6C-E18139732BD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689279F9-3FD7-49EC-810B-6BEDFB078834}"/>
                                            </p:graphicEl>
                                          </p:spTgt>
                                        </p:tgtEl>
                                        <p:attrNameLst>
                                          <p:attrName>style.visibility</p:attrName>
                                        </p:attrNameLst>
                                      </p:cBhvr>
                                      <p:to>
                                        <p:strVal val="visible"/>
                                      </p:to>
                                    </p:set>
                                    <p:anim calcmode="lin" valueType="num">
                                      <p:cBhvr additive="base">
                                        <p:cTn id="13" dur="500" fill="hold"/>
                                        <p:tgtEl>
                                          <p:spTgt spid="4">
                                            <p:graphicEl>
                                              <a:dgm id="{689279F9-3FD7-49EC-810B-6BEDFB07883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689279F9-3FD7-49EC-810B-6BEDFB078834}"/>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B456FCF1-2E81-486A-A5D6-6DB531822627}"/>
                                            </p:graphicEl>
                                          </p:spTgt>
                                        </p:tgtEl>
                                        <p:attrNameLst>
                                          <p:attrName>style.visibility</p:attrName>
                                        </p:attrNameLst>
                                      </p:cBhvr>
                                      <p:to>
                                        <p:strVal val="visible"/>
                                      </p:to>
                                    </p:set>
                                    <p:anim calcmode="lin" valueType="num">
                                      <p:cBhvr additive="base">
                                        <p:cTn id="17" dur="500" fill="hold"/>
                                        <p:tgtEl>
                                          <p:spTgt spid="4">
                                            <p:graphicEl>
                                              <a:dgm id="{B456FCF1-2E81-486A-A5D6-6DB531822627}"/>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B456FCF1-2E81-486A-A5D6-6DB531822627}"/>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graphicEl>
                                              <a:dgm id="{02FCE20E-F1E9-489D-AF4D-1FF1A323D8A6}"/>
                                            </p:graphicEl>
                                          </p:spTgt>
                                        </p:tgtEl>
                                        <p:attrNameLst>
                                          <p:attrName>style.visibility</p:attrName>
                                        </p:attrNameLst>
                                      </p:cBhvr>
                                      <p:to>
                                        <p:strVal val="visible"/>
                                      </p:to>
                                    </p:set>
                                    <p:anim calcmode="lin" valueType="num">
                                      <p:cBhvr additive="base">
                                        <p:cTn id="21" dur="500" fill="hold"/>
                                        <p:tgtEl>
                                          <p:spTgt spid="4">
                                            <p:graphicEl>
                                              <a:dgm id="{02FCE20E-F1E9-489D-AF4D-1FF1A323D8A6}"/>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02FCE20E-F1E9-489D-AF4D-1FF1A323D8A6}"/>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graphicEl>
                                              <a:dgm id="{1FCAA59A-6655-41BF-B387-CB0D1E913A78}"/>
                                            </p:graphicEl>
                                          </p:spTgt>
                                        </p:tgtEl>
                                        <p:attrNameLst>
                                          <p:attrName>style.visibility</p:attrName>
                                        </p:attrNameLst>
                                      </p:cBhvr>
                                      <p:to>
                                        <p:strVal val="visible"/>
                                      </p:to>
                                    </p:set>
                                    <p:anim calcmode="lin" valueType="num">
                                      <p:cBhvr additive="base">
                                        <p:cTn id="25" dur="500" fill="hold"/>
                                        <p:tgtEl>
                                          <p:spTgt spid="4">
                                            <p:graphicEl>
                                              <a:dgm id="{1FCAA59A-6655-41BF-B387-CB0D1E913A78}"/>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1FCAA59A-6655-41BF-B387-CB0D1E913A78}"/>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graphicEl>
                                              <a:dgm id="{2AC4775F-9805-4CFE-9AF1-4FA245AF9307}"/>
                                            </p:graphicEl>
                                          </p:spTgt>
                                        </p:tgtEl>
                                        <p:attrNameLst>
                                          <p:attrName>style.visibility</p:attrName>
                                        </p:attrNameLst>
                                      </p:cBhvr>
                                      <p:to>
                                        <p:strVal val="visible"/>
                                      </p:to>
                                    </p:set>
                                    <p:anim calcmode="lin" valueType="num">
                                      <p:cBhvr additive="base">
                                        <p:cTn id="35" dur="500" fill="hold"/>
                                        <p:tgtEl>
                                          <p:spTgt spid="4">
                                            <p:graphicEl>
                                              <a:dgm id="{2AC4775F-9805-4CFE-9AF1-4FA245AF9307}"/>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graphicEl>
                                              <a:dgm id="{2AC4775F-9805-4CFE-9AF1-4FA245AF9307}"/>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graphicEl>
                                              <a:dgm id="{9B74872D-B71D-42FF-8421-A8336AF93C87}"/>
                                            </p:graphicEl>
                                          </p:spTgt>
                                        </p:tgtEl>
                                        <p:attrNameLst>
                                          <p:attrName>style.visibility</p:attrName>
                                        </p:attrNameLst>
                                      </p:cBhvr>
                                      <p:to>
                                        <p:strVal val="visible"/>
                                      </p:to>
                                    </p:set>
                                    <p:anim calcmode="lin" valueType="num">
                                      <p:cBhvr additive="base">
                                        <p:cTn id="39" dur="500" fill="hold"/>
                                        <p:tgtEl>
                                          <p:spTgt spid="4">
                                            <p:graphicEl>
                                              <a:dgm id="{9B74872D-B71D-42FF-8421-A8336AF93C87}"/>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graphicEl>
                                              <a:dgm id="{9B74872D-B71D-42FF-8421-A8336AF93C87}"/>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graphicEl>
                                              <a:dgm id="{7F03C43C-AE00-44C6-93A1-AF5429946EF5}"/>
                                            </p:graphicEl>
                                          </p:spTgt>
                                        </p:tgtEl>
                                        <p:attrNameLst>
                                          <p:attrName>style.visibility</p:attrName>
                                        </p:attrNameLst>
                                      </p:cBhvr>
                                      <p:to>
                                        <p:strVal val="visible"/>
                                      </p:to>
                                    </p:set>
                                    <p:anim calcmode="lin" valueType="num">
                                      <p:cBhvr additive="base">
                                        <p:cTn id="43" dur="500" fill="hold"/>
                                        <p:tgtEl>
                                          <p:spTgt spid="4">
                                            <p:graphicEl>
                                              <a:dgm id="{7F03C43C-AE00-44C6-93A1-AF5429946EF5}"/>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7F03C43C-AE00-44C6-93A1-AF5429946EF5}"/>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graphicEl>
                                              <a:dgm id="{9E0E5CE7-6EB4-4FA4-8FE9-6CBF634F3640}"/>
                                            </p:graphicEl>
                                          </p:spTgt>
                                        </p:tgtEl>
                                        <p:attrNameLst>
                                          <p:attrName>style.visibility</p:attrName>
                                        </p:attrNameLst>
                                      </p:cBhvr>
                                      <p:to>
                                        <p:strVal val="visible"/>
                                      </p:to>
                                    </p:set>
                                    <p:anim calcmode="lin" valueType="num">
                                      <p:cBhvr additive="base">
                                        <p:cTn id="47" dur="500" fill="hold"/>
                                        <p:tgtEl>
                                          <p:spTgt spid="4">
                                            <p:graphicEl>
                                              <a:dgm id="{9E0E5CE7-6EB4-4FA4-8FE9-6CBF634F3640}"/>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9E0E5CE7-6EB4-4FA4-8FE9-6CBF634F3640}"/>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graphicEl>
                                              <a:dgm id="{4DBF3CE3-7665-4B8E-A5B5-2C59E4588B18}"/>
                                            </p:graphicEl>
                                          </p:spTgt>
                                        </p:tgtEl>
                                        <p:attrNameLst>
                                          <p:attrName>style.visibility</p:attrName>
                                        </p:attrNameLst>
                                      </p:cBhvr>
                                      <p:to>
                                        <p:strVal val="visible"/>
                                      </p:to>
                                    </p:set>
                                    <p:anim calcmode="lin" valueType="num">
                                      <p:cBhvr additive="base">
                                        <p:cTn id="51" dur="500" fill="hold"/>
                                        <p:tgtEl>
                                          <p:spTgt spid="4">
                                            <p:graphicEl>
                                              <a:dgm id="{4DBF3CE3-7665-4B8E-A5B5-2C59E4588B18}"/>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graphicEl>
                                              <a:dgm id="{4DBF3CE3-7665-4B8E-A5B5-2C59E4588B18}"/>
                                            </p:graphic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animBg="1"/>
      <p:bldGraphic spid="4" grpId="0" uiExpand="1">
        <p:bldSub>
          <a:bldDgm bld="one"/>
        </p:bldSub>
      </p:bldGraphic>
      <p:bldP spid="5"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3762"/>
            <a:ext cx="8305800" cy="2854349"/>
          </a:xfrm>
          <a:prstGeom prst="rect">
            <a:avLst/>
          </a:prstGeom>
          <a:noFill/>
          <a:ln>
            <a:noFill/>
          </a:ln>
        </p:spPr>
      </p:pic>
      <p:sp>
        <p:nvSpPr>
          <p:cNvPr id="6" name="TextBox 5"/>
          <p:cNvSpPr txBox="1"/>
          <p:nvPr/>
        </p:nvSpPr>
        <p:spPr>
          <a:xfrm>
            <a:off x="228600" y="5029200"/>
            <a:ext cx="8001000" cy="1600438"/>
          </a:xfrm>
          <a:prstGeom prst="rect">
            <a:avLst/>
          </a:prstGeom>
          <a:noFill/>
        </p:spPr>
        <p:txBody>
          <a:bodyPr wrap="square" rtlCol="0">
            <a:spAutoFit/>
          </a:bodyPr>
          <a:lstStyle/>
          <a:p>
            <a:r>
              <a:rPr lang="en-US" sz="1600" dirty="0" smtClean="0"/>
              <a:t>Additional</a:t>
            </a:r>
            <a:r>
              <a:rPr lang="en-US" sz="1600" b="1" dirty="0" smtClean="0"/>
              <a:t> core industries </a:t>
            </a:r>
            <a:r>
              <a:rPr lang="en-US" sz="1600" dirty="0" smtClean="0"/>
              <a:t>should be supported by BRE activities and participation in IEDC and workforce initiatives, but not necessarily from a targeted recruitment standpoint  </a:t>
            </a:r>
          </a:p>
          <a:p>
            <a:endParaRPr lang="en-US" sz="1600" dirty="0" smtClean="0"/>
          </a:p>
          <a:p>
            <a:pPr marL="742950" lvl="1" indent="-285750">
              <a:buFont typeface="Arial" panose="020B0604020202020204" pitchFamily="34" charset="0"/>
              <a:buChar char="•"/>
            </a:pPr>
            <a:r>
              <a:rPr lang="en-US" sz="1600" dirty="0" smtClean="0"/>
              <a:t>Health </a:t>
            </a:r>
            <a:r>
              <a:rPr lang="en-US" sz="1600" dirty="0"/>
              <a:t>Care </a:t>
            </a:r>
          </a:p>
          <a:p>
            <a:pPr marL="742950" lvl="1" indent="-285750">
              <a:buFont typeface="Arial" panose="020B0604020202020204" pitchFamily="34" charset="0"/>
              <a:buChar char="•"/>
            </a:pPr>
            <a:r>
              <a:rPr lang="en-US" sz="1600" dirty="0" smtClean="0"/>
              <a:t>Communications </a:t>
            </a:r>
            <a:r>
              <a:rPr lang="en-US" sz="1600" dirty="0"/>
              <a:t>and </a:t>
            </a:r>
            <a:r>
              <a:rPr lang="en-US" sz="1600" dirty="0" smtClean="0"/>
              <a:t>Defense</a:t>
            </a:r>
          </a:p>
          <a:p>
            <a:pPr marL="285750" indent="-285750">
              <a:buFont typeface="Arial" panose="020B0604020202020204" pitchFamily="34" charset="0"/>
              <a:buChar char="•"/>
            </a:pPr>
            <a:endParaRPr lang="en-US" b="1" dirty="0"/>
          </a:p>
        </p:txBody>
      </p:sp>
      <p:sp>
        <p:nvSpPr>
          <p:cNvPr id="2" name="Title 1"/>
          <p:cNvSpPr>
            <a:spLocks noGrp="1"/>
          </p:cNvSpPr>
          <p:nvPr>
            <p:ph type="title"/>
          </p:nvPr>
        </p:nvSpPr>
        <p:spPr/>
        <p:txBody>
          <a:bodyPr/>
          <a:lstStyle/>
          <a:p>
            <a:r>
              <a:rPr lang="en-US" sz="4000" b="1" dirty="0" smtClean="0"/>
              <a:t>Alignment of </a:t>
            </a:r>
            <a:r>
              <a:rPr lang="en-US" sz="4000" b="1" dirty="0"/>
              <a:t>e</a:t>
            </a:r>
            <a:r>
              <a:rPr lang="en-US" sz="4000" b="1" dirty="0" smtClean="0"/>
              <a:t>fforts</a:t>
            </a:r>
            <a:endParaRPr lang="en-US" sz="4000" b="1" dirty="0"/>
          </a:p>
        </p:txBody>
      </p:sp>
    </p:spTree>
    <p:extLst>
      <p:ext uri="{BB962C8B-B14F-4D97-AF65-F5344CB8AC3E}">
        <p14:creationId xmlns:p14="http://schemas.microsoft.com/office/powerpoint/2010/main" val="82976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Medical Device and Technology</a:t>
            </a:r>
            <a:endParaRPr lang="en-US" sz="4000" b="1" dirty="0"/>
          </a:p>
        </p:txBody>
      </p:sp>
      <p:sp>
        <p:nvSpPr>
          <p:cNvPr id="3" name="Content Placeholder 2"/>
          <p:cNvSpPr>
            <a:spLocks noGrp="1"/>
          </p:cNvSpPr>
          <p:nvPr>
            <p:ph sz="half" idx="2"/>
          </p:nvPr>
        </p:nvSpPr>
        <p:spPr>
          <a:xfrm>
            <a:off x="152400" y="4191000"/>
            <a:ext cx="3733800" cy="1981200"/>
          </a:xfrm>
        </p:spPr>
        <p:txBody>
          <a:bodyPr>
            <a:normAutofit/>
          </a:bodyPr>
          <a:lstStyle/>
          <a:p>
            <a:r>
              <a:rPr lang="en-US" sz="2000" b="1" dirty="0" smtClean="0"/>
              <a:t>Includes:</a:t>
            </a:r>
          </a:p>
          <a:p>
            <a:pPr lvl="1"/>
            <a:r>
              <a:rPr lang="en-US" sz="1600" dirty="0" smtClean="0"/>
              <a:t>Medical Devices and Equipment</a:t>
            </a:r>
          </a:p>
          <a:p>
            <a:pPr lvl="1"/>
            <a:r>
              <a:rPr lang="en-US" sz="1600" dirty="0" smtClean="0"/>
              <a:t>Strategic Suppliers</a:t>
            </a:r>
          </a:p>
          <a:p>
            <a:pPr lvl="1"/>
            <a:r>
              <a:rPr lang="en-US" sz="1600" dirty="0" smtClean="0"/>
              <a:t>Research and Professional Services </a:t>
            </a:r>
          </a:p>
        </p:txBody>
      </p:sp>
      <p:sp>
        <p:nvSpPr>
          <p:cNvPr id="9" name="Content Placeholder 8"/>
          <p:cNvSpPr>
            <a:spLocks noGrp="1"/>
          </p:cNvSpPr>
          <p:nvPr>
            <p:ph sz="quarter" idx="4"/>
          </p:nvPr>
        </p:nvSpPr>
        <p:spPr>
          <a:xfrm>
            <a:off x="4038600" y="4191000"/>
            <a:ext cx="4572000" cy="1981200"/>
          </a:xfrm>
        </p:spPr>
        <p:txBody>
          <a:bodyPr>
            <a:normAutofit/>
          </a:bodyPr>
          <a:lstStyle/>
          <a:p>
            <a:r>
              <a:rPr lang="en-US" sz="2200" b="1" dirty="0"/>
              <a:t>Trends:</a:t>
            </a:r>
          </a:p>
          <a:p>
            <a:pPr lvl="1"/>
            <a:r>
              <a:rPr lang="en-US" sz="1600" dirty="0" smtClean="0"/>
              <a:t>Reflective of  </a:t>
            </a:r>
            <a:r>
              <a:rPr lang="en-US" sz="1600" dirty="0"/>
              <a:t>health issues of the populous</a:t>
            </a:r>
          </a:p>
          <a:p>
            <a:pPr lvl="1"/>
            <a:r>
              <a:rPr lang="en-US" sz="1600" dirty="0"/>
              <a:t>Smart implants and wearables</a:t>
            </a:r>
          </a:p>
          <a:p>
            <a:pPr lvl="1"/>
            <a:r>
              <a:rPr lang="en-US" sz="1600" dirty="0"/>
              <a:t>Data management and security</a:t>
            </a:r>
          </a:p>
          <a:p>
            <a:pPr lvl="1"/>
            <a:r>
              <a:rPr lang="en-US" sz="1600" dirty="0"/>
              <a:t>Cost pressures and regulations </a:t>
            </a:r>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164" y="1752600"/>
            <a:ext cx="615365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1628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Medical Device and Technology</a:t>
            </a:r>
          </a:p>
        </p:txBody>
      </p:sp>
      <p:sp>
        <p:nvSpPr>
          <p:cNvPr id="3" name="Content Placeholder 2"/>
          <p:cNvSpPr>
            <a:spLocks noGrp="1"/>
          </p:cNvSpPr>
          <p:nvPr>
            <p:ph idx="1"/>
          </p:nvPr>
        </p:nvSpPr>
        <p:spPr>
          <a:xfrm>
            <a:off x="457200" y="1600200"/>
            <a:ext cx="7772400" cy="4800600"/>
          </a:xfrm>
        </p:spPr>
        <p:txBody>
          <a:bodyPr>
            <a:normAutofit/>
          </a:bodyPr>
          <a:lstStyle/>
          <a:p>
            <a:pPr marL="114300" indent="0">
              <a:buNone/>
            </a:pPr>
            <a:r>
              <a:rPr lang="en-US" b="1" dirty="0" smtClean="0"/>
              <a:t>Development  Opportunities</a:t>
            </a:r>
          </a:p>
          <a:p>
            <a:r>
              <a:rPr lang="en-US" sz="1900" dirty="0" smtClean="0"/>
              <a:t>Align </a:t>
            </a:r>
            <a:r>
              <a:rPr lang="en-US" sz="1900" dirty="0"/>
              <a:t>entrepreneurship resources to better support innovation in Medical Device and </a:t>
            </a:r>
            <a:r>
              <a:rPr lang="en-US" sz="1900" dirty="0" smtClean="0"/>
              <a:t>Technology</a:t>
            </a:r>
          </a:p>
          <a:p>
            <a:pPr marL="114300" indent="0">
              <a:buNone/>
            </a:pPr>
            <a:endParaRPr lang="en-US" sz="1900" dirty="0" smtClean="0"/>
          </a:p>
          <a:p>
            <a:r>
              <a:rPr lang="en-US" sz="1900" dirty="0" smtClean="0"/>
              <a:t>Ensure BRE </a:t>
            </a:r>
            <a:r>
              <a:rPr lang="en-US" sz="1900" dirty="0"/>
              <a:t>visits </a:t>
            </a:r>
            <a:r>
              <a:rPr lang="en-US" sz="1900" dirty="0" smtClean="0"/>
              <a:t>include </a:t>
            </a:r>
            <a:r>
              <a:rPr lang="en-US" sz="1900" dirty="0"/>
              <a:t>connections with entrepreneurs, patent producers, and growing small businesses related to this </a:t>
            </a:r>
            <a:r>
              <a:rPr lang="en-US" sz="1900" dirty="0" smtClean="0"/>
              <a:t>target</a:t>
            </a:r>
          </a:p>
          <a:p>
            <a:endParaRPr lang="en-US" sz="1900" dirty="0"/>
          </a:p>
          <a:p>
            <a:pPr lvl="0"/>
            <a:r>
              <a:rPr lang="en-US" sz="1900" dirty="0"/>
              <a:t>Improve collaborations with higher </a:t>
            </a:r>
            <a:r>
              <a:rPr lang="en-US" sz="1900" dirty="0" smtClean="0"/>
              <a:t>education</a:t>
            </a:r>
            <a:r>
              <a:rPr lang="en-US" sz="1900" dirty="0"/>
              <a:t> </a:t>
            </a:r>
            <a:r>
              <a:rPr lang="en-US" sz="1900" dirty="0" smtClean="0"/>
              <a:t>– med school, wireless center, engineering and IT programs</a:t>
            </a:r>
          </a:p>
          <a:p>
            <a:pPr marL="114300" lvl="0" indent="0">
              <a:buNone/>
            </a:pPr>
            <a:endParaRPr lang="en-US" sz="1900" dirty="0" smtClean="0"/>
          </a:p>
          <a:p>
            <a:r>
              <a:rPr lang="en-US" sz="1900" dirty="0" smtClean="0"/>
              <a:t>Focus on recruiting small and mid-size, growth oriented companies.</a:t>
            </a:r>
          </a:p>
          <a:p>
            <a:pPr lvl="1"/>
            <a:r>
              <a:rPr lang="en-US" sz="1700" dirty="0" smtClean="0"/>
              <a:t>Tutlingen, Germany </a:t>
            </a:r>
          </a:p>
          <a:p>
            <a:pPr lvl="1"/>
            <a:r>
              <a:rPr lang="en-US" sz="1700" dirty="0" smtClean="0"/>
              <a:t>Chicago leads </a:t>
            </a:r>
          </a:p>
          <a:p>
            <a:endParaRPr lang="en-US" dirty="0"/>
          </a:p>
          <a:p>
            <a:endParaRPr lang="en-US" dirty="0"/>
          </a:p>
          <a:p>
            <a:pPr lvl="0"/>
            <a:endParaRPr lang="en-US" dirty="0"/>
          </a:p>
          <a:p>
            <a:endParaRPr lang="en-US" dirty="0"/>
          </a:p>
        </p:txBody>
      </p:sp>
    </p:spTree>
    <p:extLst>
      <p:ext uri="{BB962C8B-B14F-4D97-AF65-F5344CB8AC3E}">
        <p14:creationId xmlns:p14="http://schemas.microsoft.com/office/powerpoint/2010/main" val="1265525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Specialty Insurance</a:t>
            </a:r>
            <a:endParaRPr lang="en-US" sz="4000" b="1" dirty="0"/>
          </a:p>
        </p:txBody>
      </p:sp>
      <p:sp>
        <p:nvSpPr>
          <p:cNvPr id="3" name="Content Placeholder 2"/>
          <p:cNvSpPr>
            <a:spLocks noGrp="1"/>
          </p:cNvSpPr>
          <p:nvPr>
            <p:ph sz="half" idx="1"/>
          </p:nvPr>
        </p:nvSpPr>
        <p:spPr>
          <a:xfrm>
            <a:off x="228600" y="4419600"/>
            <a:ext cx="3657600" cy="1981200"/>
          </a:xfrm>
        </p:spPr>
        <p:txBody>
          <a:bodyPr>
            <a:normAutofit/>
          </a:bodyPr>
          <a:lstStyle/>
          <a:p>
            <a:r>
              <a:rPr lang="en-US" sz="2000" b="1" dirty="0" smtClean="0"/>
              <a:t>Includes</a:t>
            </a:r>
          </a:p>
          <a:p>
            <a:pPr lvl="1"/>
            <a:r>
              <a:rPr lang="en-US" sz="1800" dirty="0" smtClean="0"/>
              <a:t>Insurance carriers</a:t>
            </a:r>
          </a:p>
          <a:p>
            <a:pPr lvl="1"/>
            <a:r>
              <a:rPr lang="en-US" sz="1800" dirty="0" smtClean="0"/>
              <a:t>Agencies, Brokerages, and Other Activities</a:t>
            </a:r>
          </a:p>
          <a:p>
            <a:pPr lvl="1"/>
            <a:endParaRPr lang="en-US" sz="1800" dirty="0"/>
          </a:p>
        </p:txBody>
      </p:sp>
      <p:sp>
        <p:nvSpPr>
          <p:cNvPr id="4" name="Content Placeholder 3"/>
          <p:cNvSpPr>
            <a:spLocks noGrp="1"/>
          </p:cNvSpPr>
          <p:nvPr>
            <p:ph sz="half" idx="2"/>
          </p:nvPr>
        </p:nvSpPr>
        <p:spPr>
          <a:xfrm>
            <a:off x="4191000" y="4419600"/>
            <a:ext cx="3657600" cy="1981200"/>
          </a:xfrm>
        </p:spPr>
        <p:txBody>
          <a:bodyPr>
            <a:normAutofit/>
          </a:bodyPr>
          <a:lstStyle/>
          <a:p>
            <a:r>
              <a:rPr lang="en-US" sz="2000" b="1" dirty="0"/>
              <a:t>Trends</a:t>
            </a:r>
          </a:p>
          <a:p>
            <a:pPr lvl="1"/>
            <a:r>
              <a:rPr lang="en-US" sz="1800" dirty="0"/>
              <a:t>Record year for M&amp;A </a:t>
            </a:r>
          </a:p>
          <a:p>
            <a:pPr lvl="1"/>
            <a:r>
              <a:rPr lang="en-US" sz="1800" dirty="0"/>
              <a:t>User experience design </a:t>
            </a:r>
          </a:p>
          <a:p>
            <a:pPr lvl="1"/>
            <a:r>
              <a:rPr lang="en-US" sz="1800" dirty="0"/>
              <a:t>Big data and analytics</a:t>
            </a:r>
          </a:p>
          <a:p>
            <a:pPr lvl="1"/>
            <a:r>
              <a:rPr lang="en-US" sz="1800" dirty="0"/>
              <a:t>Others</a:t>
            </a:r>
          </a:p>
          <a:p>
            <a:endParaRPr 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678" y="1828800"/>
            <a:ext cx="6644598" cy="2029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1664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Specialty Insurance </a:t>
            </a:r>
            <a:endParaRPr lang="en-US" sz="4000" b="1" dirty="0"/>
          </a:p>
        </p:txBody>
      </p:sp>
      <p:sp>
        <p:nvSpPr>
          <p:cNvPr id="3" name="Content Placeholder 2"/>
          <p:cNvSpPr>
            <a:spLocks noGrp="1"/>
          </p:cNvSpPr>
          <p:nvPr>
            <p:ph idx="1"/>
          </p:nvPr>
        </p:nvSpPr>
        <p:spPr>
          <a:xfrm>
            <a:off x="457200" y="1447800"/>
            <a:ext cx="7620000" cy="4800600"/>
          </a:xfrm>
        </p:spPr>
        <p:txBody>
          <a:bodyPr>
            <a:normAutofit/>
          </a:bodyPr>
          <a:lstStyle/>
          <a:p>
            <a:pPr marL="114300" indent="0">
              <a:buNone/>
            </a:pPr>
            <a:r>
              <a:rPr lang="en-US" b="1" dirty="0"/>
              <a:t>Development  Opportunities</a:t>
            </a:r>
          </a:p>
          <a:p>
            <a:pPr marL="114300" indent="0">
              <a:buNone/>
            </a:pPr>
            <a:endParaRPr lang="en-US" b="1" dirty="0" smtClean="0"/>
          </a:p>
          <a:p>
            <a:r>
              <a:rPr lang="en-US" sz="2000" dirty="0" smtClean="0"/>
              <a:t>Markets with non-stop flight service to FWA and foreign markets </a:t>
            </a:r>
          </a:p>
          <a:p>
            <a:pPr lvl="1"/>
            <a:endParaRPr lang="en-US" sz="1800" dirty="0" smtClean="0"/>
          </a:p>
          <a:p>
            <a:r>
              <a:rPr lang="en-US" sz="2000" dirty="0" smtClean="0"/>
              <a:t>Recruiting in complementary areas</a:t>
            </a:r>
          </a:p>
          <a:p>
            <a:pPr lvl="1"/>
            <a:r>
              <a:rPr lang="en-US" sz="1800" dirty="0" smtClean="0"/>
              <a:t>Cross-target areas like freight or crop insurance providers</a:t>
            </a:r>
          </a:p>
          <a:p>
            <a:pPr lvl="1"/>
            <a:r>
              <a:rPr lang="en-US" sz="1800" dirty="0"/>
              <a:t>C</a:t>
            </a:r>
            <a:r>
              <a:rPr lang="en-US" sz="1800" dirty="0" smtClean="0"/>
              <a:t>ustomer service process automation</a:t>
            </a:r>
          </a:p>
          <a:p>
            <a:pPr lvl="1"/>
            <a:r>
              <a:rPr lang="en-US" sz="1800" dirty="0" smtClean="0"/>
              <a:t>FinTech </a:t>
            </a:r>
          </a:p>
          <a:p>
            <a:pPr marL="411480" lvl="1" indent="0">
              <a:buNone/>
            </a:pPr>
            <a:endParaRPr lang="en-US" sz="1800" dirty="0" smtClean="0"/>
          </a:p>
          <a:p>
            <a:r>
              <a:rPr lang="en-US" sz="2000" dirty="0" smtClean="0"/>
              <a:t>Talent recruitment from Illinois</a:t>
            </a:r>
          </a:p>
          <a:p>
            <a:pPr lvl="1"/>
            <a:r>
              <a:rPr lang="en-US" sz="1800" dirty="0" smtClean="0"/>
              <a:t>Marketing messages to make insurance more exciting </a:t>
            </a:r>
          </a:p>
          <a:p>
            <a:endParaRPr lang="en-US" dirty="0"/>
          </a:p>
          <a:p>
            <a:endParaRPr lang="en-US" dirty="0"/>
          </a:p>
        </p:txBody>
      </p:sp>
    </p:spTree>
    <p:extLst>
      <p:ext uri="{BB962C8B-B14F-4D97-AF65-F5344CB8AC3E}">
        <p14:creationId xmlns:p14="http://schemas.microsoft.com/office/powerpoint/2010/main" val="1507810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Vehicles </a:t>
            </a:r>
            <a:endParaRPr lang="en-US" sz="4000" b="1" dirty="0"/>
          </a:p>
        </p:txBody>
      </p:sp>
      <p:sp>
        <p:nvSpPr>
          <p:cNvPr id="3" name="Content Placeholder 2"/>
          <p:cNvSpPr>
            <a:spLocks noGrp="1"/>
          </p:cNvSpPr>
          <p:nvPr>
            <p:ph sz="half" idx="1"/>
          </p:nvPr>
        </p:nvSpPr>
        <p:spPr>
          <a:xfrm>
            <a:off x="457200" y="3505200"/>
            <a:ext cx="3429000" cy="2621280"/>
          </a:xfrm>
        </p:spPr>
        <p:txBody>
          <a:bodyPr>
            <a:normAutofit/>
          </a:bodyPr>
          <a:lstStyle/>
          <a:p>
            <a:r>
              <a:rPr lang="en-US" sz="2000" b="1" dirty="0" smtClean="0"/>
              <a:t>Includes:</a:t>
            </a:r>
          </a:p>
          <a:p>
            <a:pPr lvl="1"/>
            <a:r>
              <a:rPr lang="en-US" sz="1800" dirty="0" smtClean="0"/>
              <a:t>Rubber and Glass </a:t>
            </a:r>
          </a:p>
          <a:p>
            <a:pPr lvl="1"/>
            <a:r>
              <a:rPr lang="en-US" sz="1800" dirty="0" smtClean="0"/>
              <a:t>Fabricated Metal</a:t>
            </a:r>
          </a:p>
          <a:p>
            <a:pPr lvl="1"/>
            <a:r>
              <a:rPr lang="en-US" sz="1800" dirty="0" smtClean="0"/>
              <a:t>Transportation Equipment</a:t>
            </a:r>
          </a:p>
        </p:txBody>
      </p:sp>
      <p:sp>
        <p:nvSpPr>
          <p:cNvPr id="4" name="Content Placeholder 3"/>
          <p:cNvSpPr>
            <a:spLocks noGrp="1"/>
          </p:cNvSpPr>
          <p:nvPr>
            <p:ph sz="half" idx="2"/>
          </p:nvPr>
        </p:nvSpPr>
        <p:spPr>
          <a:xfrm>
            <a:off x="3962400" y="3505200"/>
            <a:ext cx="4343400" cy="2621280"/>
          </a:xfrm>
        </p:spPr>
        <p:txBody>
          <a:bodyPr>
            <a:normAutofit/>
          </a:bodyPr>
          <a:lstStyle/>
          <a:p>
            <a:r>
              <a:rPr lang="en-US" sz="2000" b="1" dirty="0" smtClean="0"/>
              <a:t>Trends</a:t>
            </a:r>
            <a:r>
              <a:rPr lang="en-US" sz="2000" b="1" dirty="0"/>
              <a:t>: </a:t>
            </a:r>
          </a:p>
          <a:p>
            <a:pPr lvl="1"/>
            <a:r>
              <a:rPr lang="en-US" sz="1800" dirty="0"/>
              <a:t>Regulatory compliance</a:t>
            </a:r>
          </a:p>
          <a:p>
            <a:pPr lvl="1"/>
            <a:r>
              <a:rPr lang="en-US" sz="1800" dirty="0"/>
              <a:t>Increased electronics, software content, and big data </a:t>
            </a:r>
          </a:p>
          <a:p>
            <a:pPr lvl="1"/>
            <a:r>
              <a:rPr lang="en-US" sz="1800" dirty="0"/>
              <a:t>Mobility preferences and diversification of automakers</a:t>
            </a:r>
          </a:p>
          <a:p>
            <a:pPr lvl="1"/>
            <a:r>
              <a:rPr lang="en-US" sz="1800" dirty="0"/>
              <a:t>Battery technology, adoptions rates slow </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5736844"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9123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a:t>
            </a:r>
            <a:endParaRPr lang="en-US" b="1" dirty="0"/>
          </a:p>
        </p:txBody>
      </p:sp>
      <p:sp>
        <p:nvSpPr>
          <p:cNvPr id="3" name="Content Placeholder 2"/>
          <p:cNvSpPr>
            <a:spLocks noGrp="1"/>
          </p:cNvSpPr>
          <p:nvPr>
            <p:ph idx="1"/>
          </p:nvPr>
        </p:nvSpPr>
        <p:spPr>
          <a:xfrm>
            <a:off x="457200" y="1524000"/>
            <a:ext cx="7620000" cy="4800600"/>
          </a:xfrm>
        </p:spPr>
        <p:txBody>
          <a:bodyPr>
            <a:normAutofit/>
          </a:bodyPr>
          <a:lstStyle/>
          <a:p>
            <a:r>
              <a:rPr lang="en-US" b="1" dirty="0" smtClean="0">
                <a:solidFill>
                  <a:schemeClr val="accent1"/>
                </a:solidFill>
              </a:rPr>
              <a:t>John Urbahns, Greater Fort Wayne Inc.</a:t>
            </a:r>
          </a:p>
          <a:p>
            <a:pPr lvl="1"/>
            <a:r>
              <a:rPr lang="en-US" dirty="0" smtClean="0"/>
              <a:t>About the study update</a:t>
            </a:r>
          </a:p>
          <a:p>
            <a:pPr lvl="1"/>
            <a:endParaRPr lang="en-US" dirty="0"/>
          </a:p>
          <a:p>
            <a:r>
              <a:rPr lang="en-US" b="1" dirty="0" smtClean="0">
                <a:solidFill>
                  <a:schemeClr val="accent1"/>
                </a:solidFill>
              </a:rPr>
              <a:t>Ellen Cutter, Community Research Institute at IPFW</a:t>
            </a:r>
          </a:p>
          <a:p>
            <a:pPr lvl="1"/>
            <a:r>
              <a:rPr lang="en-US" dirty="0" smtClean="0"/>
              <a:t>Post-recession trends in Allen County and Northeast Indiana </a:t>
            </a:r>
          </a:p>
          <a:p>
            <a:pPr lvl="1"/>
            <a:r>
              <a:rPr lang="en-US" dirty="0" smtClean="0"/>
              <a:t>Target Industries 2.0 </a:t>
            </a:r>
          </a:p>
          <a:p>
            <a:pPr lvl="1"/>
            <a:r>
              <a:rPr lang="en-US" dirty="0" smtClean="0"/>
              <a:t>Q&amp;A</a:t>
            </a:r>
          </a:p>
          <a:p>
            <a:pPr lvl="1"/>
            <a:endParaRPr lang="en-US" dirty="0"/>
          </a:p>
          <a:p>
            <a:r>
              <a:rPr lang="en-US" b="1" dirty="0" smtClean="0">
                <a:solidFill>
                  <a:schemeClr val="accent1"/>
                </a:solidFill>
              </a:rPr>
              <a:t>John Sampson, Northeast Indiana Regional Partnership</a:t>
            </a:r>
          </a:p>
          <a:p>
            <a:pPr lvl="1"/>
            <a:r>
              <a:rPr lang="en-US" dirty="0" smtClean="0"/>
              <a:t>Translating research into strategy</a:t>
            </a:r>
          </a:p>
          <a:p>
            <a:pPr lvl="1"/>
            <a:r>
              <a:rPr lang="en-US" dirty="0" smtClean="0"/>
              <a:t>500 business visits </a:t>
            </a:r>
          </a:p>
          <a:p>
            <a:pPr lvl="1"/>
            <a:r>
              <a:rPr lang="en-US" dirty="0" smtClean="0"/>
              <a:t>Q&amp;A</a:t>
            </a:r>
            <a:endParaRPr lang="en-US" dirty="0"/>
          </a:p>
        </p:txBody>
      </p:sp>
    </p:spTree>
    <p:extLst>
      <p:ext uri="{BB962C8B-B14F-4D97-AF65-F5344CB8AC3E}">
        <p14:creationId xmlns:p14="http://schemas.microsoft.com/office/powerpoint/2010/main" val="3787777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Vehicles </a:t>
            </a:r>
            <a:endParaRPr lang="en-US" sz="4000" b="1" dirty="0"/>
          </a:p>
        </p:txBody>
      </p:sp>
      <p:sp>
        <p:nvSpPr>
          <p:cNvPr id="3" name="Content Placeholder 2"/>
          <p:cNvSpPr>
            <a:spLocks noGrp="1"/>
          </p:cNvSpPr>
          <p:nvPr>
            <p:ph idx="1"/>
          </p:nvPr>
        </p:nvSpPr>
        <p:spPr/>
        <p:txBody>
          <a:bodyPr/>
          <a:lstStyle/>
          <a:p>
            <a:pPr marL="114300" indent="0">
              <a:buNone/>
            </a:pPr>
            <a:r>
              <a:rPr lang="en-US" b="1" dirty="0"/>
              <a:t>Development  Opportunities</a:t>
            </a:r>
          </a:p>
          <a:p>
            <a:pPr marL="114300" indent="0">
              <a:buNone/>
            </a:pPr>
            <a:endParaRPr lang="en-US" dirty="0" smtClean="0"/>
          </a:p>
          <a:p>
            <a:r>
              <a:rPr lang="en-US" dirty="0"/>
              <a:t>Recruitment of firms based on supply chain needs </a:t>
            </a:r>
          </a:p>
          <a:p>
            <a:endParaRPr lang="en-US" dirty="0" smtClean="0"/>
          </a:p>
          <a:p>
            <a:r>
              <a:rPr lang="en-US" dirty="0" smtClean="0"/>
              <a:t>Continued FDI focus on German, Italy, and Japan</a:t>
            </a:r>
          </a:p>
          <a:p>
            <a:endParaRPr lang="en-US" dirty="0"/>
          </a:p>
          <a:p>
            <a:r>
              <a:rPr lang="en-US" dirty="0" smtClean="0"/>
              <a:t>Tap into satellite </a:t>
            </a:r>
            <a:r>
              <a:rPr lang="en-US" dirty="0"/>
              <a:t>and wireless communications expertise from the Defense </a:t>
            </a:r>
            <a:r>
              <a:rPr lang="en-US" dirty="0" smtClean="0"/>
              <a:t>industry</a:t>
            </a:r>
          </a:p>
          <a:p>
            <a:pPr marL="114300" indent="0">
              <a:buNone/>
            </a:pPr>
            <a:endParaRPr lang="en-US" dirty="0" smtClean="0"/>
          </a:p>
          <a:p>
            <a:r>
              <a:rPr lang="en-US" dirty="0"/>
              <a:t>Position Fort Wayne as a mid-size test market</a:t>
            </a:r>
          </a:p>
          <a:p>
            <a:endParaRPr lang="en-US" dirty="0" smtClean="0"/>
          </a:p>
        </p:txBody>
      </p:sp>
    </p:spTree>
    <p:extLst>
      <p:ext uri="{BB962C8B-B14F-4D97-AF65-F5344CB8AC3E}">
        <p14:creationId xmlns:p14="http://schemas.microsoft.com/office/powerpoint/2010/main" val="21999958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Design and Craftsmanship</a:t>
            </a:r>
            <a:endParaRPr lang="en-US" sz="4000" b="1" dirty="0"/>
          </a:p>
        </p:txBody>
      </p:sp>
      <p:sp>
        <p:nvSpPr>
          <p:cNvPr id="3" name="Content Placeholder 2"/>
          <p:cNvSpPr>
            <a:spLocks noGrp="1"/>
          </p:cNvSpPr>
          <p:nvPr>
            <p:ph sz="half" idx="1"/>
          </p:nvPr>
        </p:nvSpPr>
        <p:spPr>
          <a:xfrm>
            <a:off x="228600" y="3962400"/>
            <a:ext cx="3962400" cy="2502408"/>
          </a:xfrm>
        </p:spPr>
        <p:txBody>
          <a:bodyPr>
            <a:normAutofit/>
          </a:bodyPr>
          <a:lstStyle/>
          <a:p>
            <a:r>
              <a:rPr lang="en-US" sz="2000" b="1" dirty="0" smtClean="0"/>
              <a:t>Includes:</a:t>
            </a:r>
          </a:p>
          <a:p>
            <a:pPr lvl="1"/>
            <a:r>
              <a:rPr lang="en-US" sz="1800" dirty="0" smtClean="0"/>
              <a:t>Specialty Consumer Products</a:t>
            </a:r>
          </a:p>
          <a:p>
            <a:pPr lvl="1"/>
            <a:r>
              <a:rPr lang="en-US" sz="1800" dirty="0" smtClean="0"/>
              <a:t>Spatial Design</a:t>
            </a:r>
          </a:p>
          <a:p>
            <a:pPr lvl="1"/>
            <a:r>
              <a:rPr lang="en-US" sz="1800" dirty="0" smtClean="0"/>
              <a:t>Creative and Technology Services</a:t>
            </a:r>
          </a:p>
        </p:txBody>
      </p:sp>
      <p:sp>
        <p:nvSpPr>
          <p:cNvPr id="4" name="Content Placeholder 3"/>
          <p:cNvSpPr>
            <a:spLocks noGrp="1"/>
          </p:cNvSpPr>
          <p:nvPr>
            <p:ph sz="half" idx="2"/>
          </p:nvPr>
        </p:nvSpPr>
        <p:spPr>
          <a:xfrm>
            <a:off x="4419600" y="3962400"/>
            <a:ext cx="3810000" cy="2502408"/>
          </a:xfrm>
        </p:spPr>
        <p:txBody>
          <a:bodyPr>
            <a:normAutofit/>
          </a:bodyPr>
          <a:lstStyle/>
          <a:p>
            <a:r>
              <a:rPr lang="en-US" sz="2000" b="1" dirty="0" smtClean="0"/>
              <a:t>Trends</a:t>
            </a:r>
            <a:endParaRPr lang="en-US" sz="2000" b="1" dirty="0"/>
          </a:p>
          <a:p>
            <a:pPr lvl="1"/>
            <a:r>
              <a:rPr lang="en-US" sz="1800" dirty="0"/>
              <a:t>Independent contracting and business-to-business services</a:t>
            </a:r>
          </a:p>
          <a:p>
            <a:pPr lvl="1"/>
            <a:r>
              <a:rPr lang="en-US" sz="1800" dirty="0"/>
              <a:t>User experience design &amp; optimizing </a:t>
            </a:r>
            <a:r>
              <a:rPr lang="en-US" sz="1800" dirty="0" smtClean="0"/>
              <a:t>customer </a:t>
            </a:r>
            <a:r>
              <a:rPr lang="en-US" sz="1800" dirty="0"/>
              <a:t>experience </a:t>
            </a:r>
          </a:p>
          <a:p>
            <a:pPr lvl="1"/>
            <a:r>
              <a:rPr lang="en-US" sz="1800" dirty="0" smtClean="0"/>
              <a:t>Personalization </a:t>
            </a:r>
            <a:endParaRPr lang="en-US" sz="18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5715000" cy="173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1853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Design and Craftsmanship</a:t>
            </a:r>
          </a:p>
        </p:txBody>
      </p:sp>
      <p:sp>
        <p:nvSpPr>
          <p:cNvPr id="3" name="Content Placeholder 2"/>
          <p:cNvSpPr>
            <a:spLocks noGrp="1"/>
          </p:cNvSpPr>
          <p:nvPr>
            <p:ph idx="1"/>
          </p:nvPr>
        </p:nvSpPr>
        <p:spPr/>
        <p:txBody>
          <a:bodyPr>
            <a:normAutofit/>
          </a:bodyPr>
          <a:lstStyle/>
          <a:p>
            <a:pPr marL="114300" indent="0">
              <a:buNone/>
            </a:pPr>
            <a:r>
              <a:rPr lang="en-US" sz="2000" b="1" dirty="0"/>
              <a:t>Development  Opportunities</a:t>
            </a:r>
          </a:p>
          <a:p>
            <a:pPr marL="114300" indent="0">
              <a:buNone/>
            </a:pPr>
            <a:endParaRPr lang="en-US" sz="2000" dirty="0" smtClean="0"/>
          </a:p>
          <a:p>
            <a:r>
              <a:rPr lang="en-US" sz="2000" dirty="0" smtClean="0"/>
              <a:t>Business development opportunities at the intersection of creative services/products, online sales, and logistics.</a:t>
            </a:r>
          </a:p>
          <a:p>
            <a:pPr marL="114300" indent="0">
              <a:buNone/>
            </a:pPr>
            <a:endParaRPr lang="en-US" sz="2000" dirty="0" smtClean="0"/>
          </a:p>
          <a:p>
            <a:r>
              <a:rPr lang="en-US" sz="2000" dirty="0" smtClean="0"/>
              <a:t>Small, branch offices for larger firms in engineering, industrial design, and IT services.</a:t>
            </a:r>
          </a:p>
          <a:p>
            <a:endParaRPr lang="en-US" sz="2000" dirty="0"/>
          </a:p>
          <a:p>
            <a:r>
              <a:rPr lang="en-US" sz="2000" dirty="0" smtClean="0"/>
              <a:t>Integration of talent recruitment with a  focus on young, creative entrepreneurs.</a:t>
            </a:r>
          </a:p>
          <a:p>
            <a:endParaRPr lang="en-US" sz="2000" dirty="0"/>
          </a:p>
          <a:p>
            <a:r>
              <a:rPr lang="en-US" sz="2000" dirty="0" smtClean="0"/>
              <a:t>Existing business services to scale-up production or integrate online sales</a:t>
            </a:r>
          </a:p>
          <a:p>
            <a:endParaRPr lang="en-US" dirty="0"/>
          </a:p>
        </p:txBody>
      </p:sp>
    </p:spTree>
    <p:extLst>
      <p:ext uri="{BB962C8B-B14F-4D97-AF65-F5344CB8AC3E}">
        <p14:creationId xmlns:p14="http://schemas.microsoft.com/office/powerpoint/2010/main" val="3921852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Logistics </a:t>
            </a:r>
            <a:endParaRPr lang="en-US" sz="4000" b="1" dirty="0"/>
          </a:p>
        </p:txBody>
      </p:sp>
      <p:sp>
        <p:nvSpPr>
          <p:cNvPr id="3" name="Content Placeholder 2"/>
          <p:cNvSpPr>
            <a:spLocks noGrp="1"/>
          </p:cNvSpPr>
          <p:nvPr>
            <p:ph sz="half" idx="1"/>
          </p:nvPr>
        </p:nvSpPr>
        <p:spPr>
          <a:xfrm>
            <a:off x="533400" y="3505200"/>
            <a:ext cx="3886200" cy="2883408"/>
          </a:xfrm>
        </p:spPr>
        <p:txBody>
          <a:bodyPr>
            <a:normAutofit/>
          </a:bodyPr>
          <a:lstStyle/>
          <a:p>
            <a:r>
              <a:rPr lang="en-US" sz="2000" b="1" dirty="0" smtClean="0"/>
              <a:t>Includes:</a:t>
            </a:r>
          </a:p>
          <a:p>
            <a:pPr lvl="1"/>
            <a:r>
              <a:rPr lang="en-US" sz="1800" dirty="0" smtClean="0"/>
              <a:t>Nonstore retailers (e-commerce)</a:t>
            </a:r>
          </a:p>
          <a:p>
            <a:pPr lvl="1"/>
            <a:r>
              <a:rPr lang="en-US" sz="1800" dirty="0" smtClean="0"/>
              <a:t>Wholesalers</a:t>
            </a:r>
          </a:p>
          <a:p>
            <a:pPr lvl="1"/>
            <a:r>
              <a:rPr lang="en-US" sz="1800" dirty="0" smtClean="0"/>
              <a:t>Warehousing</a:t>
            </a:r>
          </a:p>
          <a:p>
            <a:pPr lvl="1"/>
            <a:r>
              <a:rPr lang="en-US" sz="1800" dirty="0" smtClean="0"/>
              <a:t>Trucking, transportation, and support activities</a:t>
            </a:r>
          </a:p>
          <a:p>
            <a:pPr lvl="1"/>
            <a:endParaRPr lang="en-US" sz="1800" dirty="0" smtClean="0"/>
          </a:p>
        </p:txBody>
      </p:sp>
      <p:sp>
        <p:nvSpPr>
          <p:cNvPr id="4" name="Content Placeholder 3"/>
          <p:cNvSpPr>
            <a:spLocks noGrp="1"/>
          </p:cNvSpPr>
          <p:nvPr>
            <p:ph sz="half" idx="2"/>
          </p:nvPr>
        </p:nvSpPr>
        <p:spPr>
          <a:xfrm>
            <a:off x="4495800" y="3505200"/>
            <a:ext cx="3886200" cy="2883408"/>
          </a:xfrm>
        </p:spPr>
        <p:txBody>
          <a:bodyPr>
            <a:normAutofit/>
          </a:bodyPr>
          <a:lstStyle/>
          <a:p>
            <a:r>
              <a:rPr lang="en-US" sz="2000" b="1" dirty="0" smtClean="0"/>
              <a:t>Trends</a:t>
            </a:r>
            <a:endParaRPr lang="en-US" sz="2000" b="1" dirty="0"/>
          </a:p>
          <a:p>
            <a:pPr lvl="1"/>
            <a:r>
              <a:rPr lang="en-US" sz="1800" dirty="0"/>
              <a:t>Mobile device access for </a:t>
            </a:r>
            <a:r>
              <a:rPr lang="en-US" sz="1800" dirty="0" smtClean="0"/>
              <a:t>online shopping</a:t>
            </a:r>
            <a:endParaRPr lang="en-US" sz="1800" dirty="0"/>
          </a:p>
          <a:p>
            <a:pPr lvl="1"/>
            <a:r>
              <a:rPr lang="en-US" sz="1800" dirty="0"/>
              <a:t>Rapid, multi-channel distribution</a:t>
            </a:r>
          </a:p>
          <a:p>
            <a:pPr lvl="1"/>
            <a:r>
              <a:rPr lang="en-US" sz="1800" dirty="0"/>
              <a:t>Robotics in </a:t>
            </a:r>
            <a:r>
              <a:rPr lang="en-US" sz="1800" dirty="0" smtClean="0"/>
              <a:t>warehouses</a:t>
            </a:r>
          </a:p>
          <a:p>
            <a:pPr lvl="1"/>
            <a:r>
              <a:rPr lang="en-US" sz="1800" dirty="0" smtClean="0"/>
              <a:t>Sustainability </a:t>
            </a:r>
            <a:r>
              <a:rPr lang="en-US" sz="1800" dirty="0"/>
              <a:t>strategies</a:t>
            </a:r>
          </a:p>
          <a:p>
            <a:endParaRPr lang="en-US" sz="2000" dirty="0"/>
          </a:p>
        </p:txBody>
      </p:sp>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03338"/>
            <a:ext cx="6251392" cy="189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46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Logistics</a:t>
            </a:r>
            <a:endParaRPr lang="en-US" sz="4000" b="1" dirty="0"/>
          </a:p>
        </p:txBody>
      </p:sp>
      <p:sp>
        <p:nvSpPr>
          <p:cNvPr id="3" name="Content Placeholder 2"/>
          <p:cNvSpPr>
            <a:spLocks noGrp="1"/>
          </p:cNvSpPr>
          <p:nvPr>
            <p:ph idx="1"/>
          </p:nvPr>
        </p:nvSpPr>
        <p:spPr>
          <a:xfrm>
            <a:off x="457200" y="1600200"/>
            <a:ext cx="7848600" cy="4800600"/>
          </a:xfrm>
        </p:spPr>
        <p:txBody>
          <a:bodyPr/>
          <a:lstStyle/>
          <a:p>
            <a:pPr marL="114300" indent="0">
              <a:buNone/>
            </a:pPr>
            <a:r>
              <a:rPr lang="en-US" b="1" dirty="0"/>
              <a:t>Development  Opportunities</a:t>
            </a:r>
          </a:p>
          <a:p>
            <a:endParaRPr lang="en-US" dirty="0" smtClean="0"/>
          </a:p>
          <a:p>
            <a:r>
              <a:rPr lang="en-US" dirty="0" smtClean="0"/>
              <a:t>Identify competitive warehouse segments</a:t>
            </a:r>
          </a:p>
          <a:p>
            <a:pPr lvl="1"/>
            <a:r>
              <a:rPr lang="en-US" dirty="0" smtClean="0"/>
              <a:t>Small parcels</a:t>
            </a:r>
          </a:p>
          <a:p>
            <a:pPr lvl="1"/>
            <a:r>
              <a:rPr lang="en-US" dirty="0" smtClean="0"/>
              <a:t>Rapid shipping time to East Coast and Central markets</a:t>
            </a:r>
          </a:p>
          <a:p>
            <a:pPr lvl="1"/>
            <a:endParaRPr lang="en-US" dirty="0" smtClean="0"/>
          </a:p>
          <a:p>
            <a:r>
              <a:rPr lang="en-US" dirty="0" smtClean="0"/>
              <a:t>Additional opportunities around packaging and advanced materials </a:t>
            </a:r>
          </a:p>
          <a:p>
            <a:endParaRPr lang="en-US" dirty="0"/>
          </a:p>
          <a:p>
            <a:r>
              <a:rPr lang="en-US" dirty="0" smtClean="0"/>
              <a:t>Continue to support needed infrastructure investments</a:t>
            </a:r>
            <a:endParaRPr lang="en-US" dirty="0"/>
          </a:p>
          <a:p>
            <a:pPr marL="114300" indent="0">
              <a:buNone/>
            </a:pPr>
            <a:endParaRPr lang="en-US" dirty="0" smtClean="0"/>
          </a:p>
        </p:txBody>
      </p:sp>
    </p:spTree>
    <p:extLst>
      <p:ext uri="{BB962C8B-B14F-4D97-AF65-F5344CB8AC3E}">
        <p14:creationId xmlns:p14="http://schemas.microsoft.com/office/powerpoint/2010/main" val="3630562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Food and Beverage</a:t>
            </a:r>
            <a:endParaRPr lang="en-US" sz="4000" b="1" dirty="0"/>
          </a:p>
        </p:txBody>
      </p:sp>
      <p:sp>
        <p:nvSpPr>
          <p:cNvPr id="3" name="Content Placeholder 2"/>
          <p:cNvSpPr>
            <a:spLocks noGrp="1"/>
          </p:cNvSpPr>
          <p:nvPr>
            <p:ph sz="half" idx="1"/>
          </p:nvPr>
        </p:nvSpPr>
        <p:spPr>
          <a:xfrm>
            <a:off x="228600" y="4267200"/>
            <a:ext cx="3962400" cy="2362200"/>
          </a:xfrm>
        </p:spPr>
        <p:txBody>
          <a:bodyPr>
            <a:normAutofit/>
          </a:bodyPr>
          <a:lstStyle/>
          <a:p>
            <a:r>
              <a:rPr lang="en-US" sz="2000" b="1" dirty="0" smtClean="0"/>
              <a:t>Includes:</a:t>
            </a:r>
          </a:p>
          <a:p>
            <a:pPr lvl="1"/>
            <a:r>
              <a:rPr lang="en-US" sz="1800" dirty="0" smtClean="0"/>
              <a:t>Food and Beverage Production</a:t>
            </a:r>
          </a:p>
          <a:p>
            <a:pPr lvl="1"/>
            <a:r>
              <a:rPr lang="en-US" sz="1800" dirty="0" smtClean="0"/>
              <a:t>Packaging and Machinery Manufacturing</a:t>
            </a:r>
          </a:p>
          <a:p>
            <a:pPr lvl="1"/>
            <a:r>
              <a:rPr lang="en-US" sz="1800" dirty="0" smtClean="0"/>
              <a:t>Ag-Innovation</a:t>
            </a:r>
          </a:p>
          <a:p>
            <a:pPr lvl="1"/>
            <a:endParaRPr lang="en-US" sz="1800" dirty="0"/>
          </a:p>
        </p:txBody>
      </p:sp>
      <p:sp>
        <p:nvSpPr>
          <p:cNvPr id="4" name="Content Placeholder 3"/>
          <p:cNvSpPr>
            <a:spLocks noGrp="1"/>
          </p:cNvSpPr>
          <p:nvPr>
            <p:ph sz="half" idx="2"/>
          </p:nvPr>
        </p:nvSpPr>
        <p:spPr>
          <a:xfrm>
            <a:off x="3886200" y="4267200"/>
            <a:ext cx="4267200" cy="2362200"/>
          </a:xfrm>
        </p:spPr>
        <p:txBody>
          <a:bodyPr>
            <a:normAutofit/>
          </a:bodyPr>
          <a:lstStyle/>
          <a:p>
            <a:r>
              <a:rPr lang="en-US" sz="2000" b="1" dirty="0"/>
              <a:t>Trends:</a:t>
            </a:r>
          </a:p>
          <a:p>
            <a:pPr lvl="1"/>
            <a:r>
              <a:rPr lang="en-US" sz="1800" dirty="0"/>
              <a:t>Brand mergers and diversification into natural/organic</a:t>
            </a:r>
          </a:p>
          <a:p>
            <a:pPr lvl="1"/>
            <a:r>
              <a:rPr lang="en-US" sz="1800" dirty="0"/>
              <a:t>Intelligent packaging </a:t>
            </a:r>
          </a:p>
          <a:p>
            <a:pPr lvl="1"/>
            <a:r>
              <a:rPr lang="en-US" sz="1800" dirty="0"/>
              <a:t>Ag-innovation</a:t>
            </a:r>
          </a:p>
          <a:p>
            <a:pPr lvl="1"/>
            <a:r>
              <a:rPr lang="en-US" sz="1800" dirty="0"/>
              <a:t>Animal welfare </a:t>
            </a:r>
          </a:p>
          <a:p>
            <a:endParaRPr lang="en-US" sz="2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52600"/>
            <a:ext cx="6324600" cy="1919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7593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Food and Beverage</a:t>
            </a:r>
            <a:endParaRPr lang="en-US" sz="4000" b="1" dirty="0"/>
          </a:p>
        </p:txBody>
      </p:sp>
      <p:sp>
        <p:nvSpPr>
          <p:cNvPr id="3" name="Content Placeholder 2"/>
          <p:cNvSpPr>
            <a:spLocks noGrp="1"/>
          </p:cNvSpPr>
          <p:nvPr>
            <p:ph idx="1"/>
          </p:nvPr>
        </p:nvSpPr>
        <p:spPr/>
        <p:txBody>
          <a:bodyPr>
            <a:normAutofit fontScale="92500"/>
          </a:bodyPr>
          <a:lstStyle/>
          <a:p>
            <a:pPr marL="114300" indent="0">
              <a:buNone/>
            </a:pPr>
            <a:r>
              <a:rPr lang="en-US" b="1" dirty="0"/>
              <a:t>Development  Opportunities</a:t>
            </a:r>
          </a:p>
          <a:p>
            <a:endParaRPr lang="en-US" dirty="0" smtClean="0"/>
          </a:p>
          <a:p>
            <a:r>
              <a:rPr lang="en-US" dirty="0" smtClean="0"/>
              <a:t>Continue </a:t>
            </a:r>
            <a:r>
              <a:rPr lang="en-US" dirty="0"/>
              <a:t>to pursue value-added processing opportunities and FDI</a:t>
            </a:r>
          </a:p>
          <a:p>
            <a:endParaRPr lang="en-US" dirty="0" smtClean="0"/>
          </a:p>
          <a:p>
            <a:r>
              <a:rPr lang="en-US" dirty="0" smtClean="0"/>
              <a:t>Hone in on water-intensive subsectors</a:t>
            </a:r>
          </a:p>
          <a:p>
            <a:pPr marL="114300" indent="0">
              <a:buNone/>
            </a:pPr>
            <a:endParaRPr lang="en-US" dirty="0" smtClean="0"/>
          </a:p>
          <a:p>
            <a:r>
              <a:rPr lang="en-US" dirty="0" smtClean="0"/>
              <a:t>Package innovations and advanced materials</a:t>
            </a:r>
          </a:p>
          <a:p>
            <a:pPr marL="114300" indent="0">
              <a:buNone/>
            </a:pPr>
            <a:endParaRPr lang="en-US" dirty="0" smtClean="0"/>
          </a:p>
          <a:p>
            <a:r>
              <a:rPr lang="en-US" dirty="0" smtClean="0"/>
              <a:t>Leverage Defense capabilities in satellite and wireless tech for commercial application in Ag-Innovation  as well as existing businesses’ networks (e.g. Tom Farms/Forbes Ag-Innovation) </a:t>
            </a:r>
          </a:p>
          <a:p>
            <a:pPr marL="114300" indent="0">
              <a:buNone/>
            </a:pPr>
            <a:endParaRPr lang="en-US" dirty="0" smtClean="0"/>
          </a:p>
          <a:p>
            <a:r>
              <a:rPr lang="en-US" dirty="0" smtClean="0"/>
              <a:t>Establish relationships with Food Processing’s top 100</a:t>
            </a:r>
          </a:p>
          <a:p>
            <a:endParaRPr lang="en-US" dirty="0"/>
          </a:p>
        </p:txBody>
      </p:sp>
    </p:spTree>
    <p:extLst>
      <p:ext uri="{BB962C8B-B14F-4D97-AF65-F5344CB8AC3E}">
        <p14:creationId xmlns:p14="http://schemas.microsoft.com/office/powerpoint/2010/main" val="32554519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Advanced Materials</a:t>
            </a:r>
            <a:endParaRPr lang="en-US" sz="4000" b="1" dirty="0"/>
          </a:p>
        </p:txBody>
      </p:sp>
      <p:sp>
        <p:nvSpPr>
          <p:cNvPr id="3" name="Content Placeholder 2"/>
          <p:cNvSpPr>
            <a:spLocks noGrp="1"/>
          </p:cNvSpPr>
          <p:nvPr>
            <p:ph sz="half" idx="1"/>
          </p:nvPr>
        </p:nvSpPr>
        <p:spPr>
          <a:xfrm>
            <a:off x="457200" y="4038600"/>
            <a:ext cx="3657600" cy="2121408"/>
          </a:xfrm>
        </p:spPr>
        <p:txBody>
          <a:bodyPr>
            <a:normAutofit/>
          </a:bodyPr>
          <a:lstStyle/>
          <a:p>
            <a:r>
              <a:rPr lang="en-US" sz="2000" b="1" dirty="0" smtClean="0"/>
              <a:t>Includes:</a:t>
            </a:r>
          </a:p>
          <a:p>
            <a:pPr lvl="1"/>
            <a:r>
              <a:rPr lang="en-US" sz="1800" dirty="0" smtClean="0"/>
              <a:t>Raw Materials</a:t>
            </a:r>
          </a:p>
          <a:p>
            <a:pPr lvl="1"/>
            <a:r>
              <a:rPr lang="en-US" sz="1800" dirty="0" smtClean="0"/>
              <a:t>Manufactured Goods</a:t>
            </a:r>
          </a:p>
          <a:p>
            <a:pPr lvl="1"/>
            <a:r>
              <a:rPr lang="en-US" sz="1800" dirty="0" smtClean="0"/>
              <a:t>Research and Testing</a:t>
            </a:r>
          </a:p>
          <a:p>
            <a:pPr lvl="1"/>
            <a:endParaRPr lang="en-US" sz="1800" dirty="0" smtClean="0"/>
          </a:p>
          <a:p>
            <a:pPr lvl="1"/>
            <a:endParaRPr lang="en-US" sz="1800" dirty="0"/>
          </a:p>
          <a:p>
            <a:pPr lvl="1"/>
            <a:endParaRPr lang="en-US" sz="1800" dirty="0" smtClean="0"/>
          </a:p>
          <a:p>
            <a:pPr lvl="1"/>
            <a:endParaRPr lang="en-US" sz="1800" dirty="0"/>
          </a:p>
        </p:txBody>
      </p:sp>
      <p:sp>
        <p:nvSpPr>
          <p:cNvPr id="4" name="Content Placeholder 3"/>
          <p:cNvSpPr>
            <a:spLocks noGrp="1"/>
          </p:cNvSpPr>
          <p:nvPr>
            <p:ph sz="half" idx="2"/>
          </p:nvPr>
        </p:nvSpPr>
        <p:spPr>
          <a:xfrm>
            <a:off x="3581400" y="4038600"/>
            <a:ext cx="4495800" cy="2121408"/>
          </a:xfrm>
        </p:spPr>
        <p:txBody>
          <a:bodyPr>
            <a:normAutofit/>
          </a:bodyPr>
          <a:lstStyle/>
          <a:p>
            <a:r>
              <a:rPr lang="en-US" sz="2000" b="1" dirty="0" smtClean="0"/>
              <a:t>Trends</a:t>
            </a:r>
            <a:r>
              <a:rPr lang="en-US" sz="2000" b="1" dirty="0"/>
              <a:t>:</a:t>
            </a:r>
          </a:p>
          <a:p>
            <a:pPr lvl="1"/>
            <a:r>
              <a:rPr lang="en-US" sz="1800" dirty="0"/>
              <a:t>Chemical companies struggle</a:t>
            </a:r>
          </a:p>
          <a:p>
            <a:pPr lvl="1"/>
            <a:r>
              <a:rPr lang="en-US" sz="1800" dirty="0"/>
              <a:t>Education and industry partnerships </a:t>
            </a:r>
            <a:r>
              <a:rPr lang="en-US" sz="1800" dirty="0" smtClean="0"/>
              <a:t>Broad</a:t>
            </a:r>
            <a:r>
              <a:rPr lang="en-US" sz="1800" dirty="0"/>
              <a:t>, unmet needs crossing multiple industries </a:t>
            </a:r>
          </a:p>
          <a:p>
            <a:endParaRPr lang="en-US" sz="20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76400"/>
            <a:ext cx="6019800" cy="182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9102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Advanced Materials</a:t>
            </a:r>
            <a:endParaRPr lang="en-US" sz="4000" b="1" dirty="0"/>
          </a:p>
        </p:txBody>
      </p:sp>
      <p:sp>
        <p:nvSpPr>
          <p:cNvPr id="3" name="Content Placeholder 2"/>
          <p:cNvSpPr>
            <a:spLocks noGrp="1"/>
          </p:cNvSpPr>
          <p:nvPr>
            <p:ph idx="1"/>
          </p:nvPr>
        </p:nvSpPr>
        <p:spPr/>
        <p:txBody>
          <a:bodyPr/>
          <a:lstStyle/>
          <a:p>
            <a:pPr marL="114300" indent="0">
              <a:buNone/>
            </a:pPr>
            <a:r>
              <a:rPr lang="en-US" b="1" dirty="0"/>
              <a:t>Development  Opportunities</a:t>
            </a:r>
          </a:p>
          <a:p>
            <a:pPr marL="114300" indent="0">
              <a:buNone/>
            </a:pPr>
            <a:endParaRPr lang="en-US" b="1" dirty="0" smtClean="0"/>
          </a:p>
          <a:p>
            <a:r>
              <a:rPr lang="en-US" sz="2000" dirty="0" smtClean="0"/>
              <a:t>Leveraging LEDO business visits to gain greater understanding of existing activity in the region</a:t>
            </a:r>
          </a:p>
          <a:p>
            <a:pPr marL="114300" indent="0">
              <a:buNone/>
            </a:pPr>
            <a:endParaRPr lang="en-US" sz="2000" dirty="0" smtClean="0"/>
          </a:p>
          <a:p>
            <a:r>
              <a:rPr lang="en-US" sz="2000" dirty="0" smtClean="0"/>
              <a:t>Advocate for higher education resource alignment and partnerships</a:t>
            </a:r>
          </a:p>
          <a:p>
            <a:endParaRPr lang="en-US" sz="2000" dirty="0"/>
          </a:p>
          <a:p>
            <a:r>
              <a:rPr lang="en-US" sz="2000" dirty="0" smtClean="0"/>
              <a:t>Focus in on patent and venture capital data to understand key innovators in areas that are complementary to region’s economy and reach out to them in BD travel </a:t>
            </a:r>
            <a:endParaRPr lang="en-US" sz="2000" dirty="0"/>
          </a:p>
        </p:txBody>
      </p:sp>
    </p:spTree>
    <p:extLst>
      <p:ext uri="{BB962C8B-B14F-4D97-AF65-F5344CB8AC3E}">
        <p14:creationId xmlns:p14="http://schemas.microsoft.com/office/powerpoint/2010/main" val="21045634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95600"/>
            <a:ext cx="8229600" cy="1168400"/>
          </a:xfrm>
        </p:spPr>
        <p:txBody>
          <a:bodyPr/>
          <a:lstStyle/>
          <a:p>
            <a:r>
              <a:rPr lang="en-US" b="1" dirty="0" smtClean="0"/>
              <a:t>Translating Research to Strategy</a:t>
            </a:r>
            <a:endParaRPr lang="en-US" b="1" dirty="0"/>
          </a:p>
        </p:txBody>
      </p:sp>
    </p:spTree>
    <p:extLst>
      <p:ext uri="{BB962C8B-B14F-4D97-AF65-F5344CB8AC3E}">
        <p14:creationId xmlns:p14="http://schemas.microsoft.com/office/powerpoint/2010/main" val="110513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smtClean="0"/>
              <a:t>Why define target industries? </a:t>
            </a:r>
            <a:endParaRPr lang="en-US" sz="4000" b="1" dirty="0"/>
          </a:p>
        </p:txBody>
      </p:sp>
      <p:sp>
        <p:nvSpPr>
          <p:cNvPr id="5" name="Content Placeholder 4"/>
          <p:cNvSpPr>
            <a:spLocks noGrp="1"/>
          </p:cNvSpPr>
          <p:nvPr>
            <p:ph idx="1"/>
          </p:nvPr>
        </p:nvSpPr>
        <p:spPr>
          <a:xfrm>
            <a:off x="457200" y="1524000"/>
            <a:ext cx="7848600" cy="4724400"/>
          </a:xfrm>
        </p:spPr>
        <p:txBody>
          <a:bodyPr>
            <a:normAutofit/>
          </a:bodyPr>
          <a:lstStyle/>
          <a:p>
            <a:r>
              <a:rPr lang="en-US" dirty="0"/>
              <a:t>Sets priorities for collaborative recruitment </a:t>
            </a:r>
            <a:r>
              <a:rPr lang="en-US" dirty="0" smtClean="0"/>
              <a:t>activities.</a:t>
            </a:r>
          </a:p>
          <a:p>
            <a:pPr lvl="1"/>
            <a:r>
              <a:rPr lang="en-US" dirty="0" smtClean="0"/>
              <a:t>Export-oriented </a:t>
            </a:r>
          </a:p>
          <a:p>
            <a:pPr lvl="1"/>
            <a:r>
              <a:rPr lang="en-US" dirty="0" smtClean="0"/>
              <a:t>Good national growth prospects </a:t>
            </a:r>
          </a:p>
          <a:p>
            <a:pPr lvl="1"/>
            <a:r>
              <a:rPr lang="en-US" dirty="0" smtClean="0"/>
              <a:t>Wealth creation potential for workers </a:t>
            </a:r>
          </a:p>
          <a:p>
            <a:pPr lvl="1"/>
            <a:r>
              <a:rPr lang="en-US" dirty="0" smtClean="0"/>
              <a:t>Leverage local existing assets </a:t>
            </a:r>
          </a:p>
          <a:p>
            <a:pPr lvl="1"/>
            <a:r>
              <a:rPr lang="en-US" dirty="0" smtClean="0"/>
              <a:t>Potential to build new assets </a:t>
            </a:r>
          </a:p>
          <a:p>
            <a:pPr lvl="1"/>
            <a:r>
              <a:rPr lang="en-US" dirty="0" smtClean="0"/>
              <a:t>Mix of industries that advance Northeast Indiana’s goals</a:t>
            </a:r>
          </a:p>
          <a:p>
            <a:pPr lvl="1"/>
            <a:endParaRPr lang="en-US" dirty="0"/>
          </a:p>
          <a:p>
            <a:r>
              <a:rPr lang="en-US" dirty="0" smtClean="0"/>
              <a:t>Does not mean ignoring significant opportunities or existing regional employers in other sectors.</a:t>
            </a:r>
          </a:p>
          <a:p>
            <a:endParaRPr lang="en-US" dirty="0"/>
          </a:p>
          <a:p>
            <a:endParaRPr lang="en-US" dirty="0"/>
          </a:p>
        </p:txBody>
      </p:sp>
    </p:spTree>
    <p:extLst>
      <p:ext uri="{BB962C8B-B14F-4D97-AF65-F5344CB8AC3E}">
        <p14:creationId xmlns:p14="http://schemas.microsoft.com/office/powerpoint/2010/main" val="34457165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878106016"/>
              </p:ext>
            </p:extLst>
          </p:nvPr>
        </p:nvGraphicFramePr>
        <p:xfrm>
          <a:off x="304800" y="914400"/>
          <a:ext cx="8382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3"/>
          <p:cNvSpPr>
            <a:spLocks noGrp="1"/>
          </p:cNvSpPr>
          <p:nvPr>
            <p:ph type="title"/>
          </p:nvPr>
        </p:nvSpPr>
        <p:spPr>
          <a:xfrm>
            <a:off x="457200" y="0"/>
            <a:ext cx="7620000" cy="1143000"/>
          </a:xfrm>
        </p:spPr>
        <p:txBody>
          <a:bodyPr/>
          <a:lstStyle/>
          <a:p>
            <a:r>
              <a:rPr lang="en-US" sz="4000" b="1" dirty="0" smtClean="0"/>
              <a:t>Business Development Strategy </a:t>
            </a:r>
            <a:endParaRPr lang="en-US" sz="4000" b="1" dirty="0"/>
          </a:p>
        </p:txBody>
      </p:sp>
    </p:spTree>
    <p:extLst>
      <p:ext uri="{BB962C8B-B14F-4D97-AF65-F5344CB8AC3E}">
        <p14:creationId xmlns:p14="http://schemas.microsoft.com/office/powerpoint/2010/main" val="30485959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a:t>Business Development Strategy </a:t>
            </a:r>
          </a:p>
        </p:txBody>
      </p:sp>
      <p:sp>
        <p:nvSpPr>
          <p:cNvPr id="5" name="Content Placeholder 4"/>
          <p:cNvSpPr>
            <a:spLocks noGrp="1"/>
          </p:cNvSpPr>
          <p:nvPr>
            <p:ph idx="1"/>
          </p:nvPr>
        </p:nvSpPr>
        <p:spPr/>
        <p:txBody>
          <a:bodyPr>
            <a:normAutofit/>
          </a:bodyPr>
          <a:lstStyle/>
          <a:p>
            <a:pPr marL="342900" lvl="1">
              <a:buClr>
                <a:schemeClr val="accent1"/>
              </a:buClr>
            </a:pPr>
            <a:r>
              <a:rPr lang="en-US" sz="2200" dirty="0" smtClean="0"/>
              <a:t>Our </a:t>
            </a:r>
            <a:r>
              <a:rPr lang="en-US" sz="2200" dirty="0"/>
              <a:t>goal is to maximize prospect and lead generation through enhanced and expanded outreach </a:t>
            </a:r>
            <a:r>
              <a:rPr lang="en-US" sz="2200" dirty="0" smtClean="0"/>
              <a:t>trips</a:t>
            </a:r>
          </a:p>
          <a:p>
            <a:pPr marL="342900" lvl="1">
              <a:buClr>
                <a:schemeClr val="accent1"/>
              </a:buClr>
            </a:pPr>
            <a:endParaRPr lang="en-US" dirty="0">
              <a:solidFill>
                <a:srgbClr val="FF0000"/>
              </a:solidFill>
            </a:endParaRPr>
          </a:p>
          <a:p>
            <a:r>
              <a:rPr lang="en-US" dirty="0"/>
              <a:t>500 out-of-market visits to business leaders, both domestic and </a:t>
            </a:r>
            <a:r>
              <a:rPr lang="en-US" dirty="0" smtClean="0"/>
              <a:t>global</a:t>
            </a:r>
          </a:p>
          <a:p>
            <a:pPr lvl="1"/>
            <a:r>
              <a:rPr lang="en-US" dirty="0"/>
              <a:t>P</a:t>
            </a:r>
            <a:r>
              <a:rPr lang="en-US" dirty="0" smtClean="0"/>
              <a:t>articipation of business and civic leadership, LEDOs, and other partners</a:t>
            </a:r>
          </a:p>
          <a:p>
            <a:endParaRPr lang="en-US" dirty="0" smtClean="0"/>
          </a:p>
          <a:p>
            <a:r>
              <a:rPr lang="en-US" dirty="0" smtClean="0"/>
              <a:t>Partnering with CRI on high-quality market intelligence</a:t>
            </a:r>
          </a:p>
          <a:p>
            <a:pPr lvl="1"/>
            <a:r>
              <a:rPr lang="en-US" dirty="0" smtClean="0"/>
              <a:t>Lead generation based on private equity and venture capital investment activity and ex-pat Indiana connections</a:t>
            </a:r>
            <a:endParaRPr lang="en-US" dirty="0"/>
          </a:p>
        </p:txBody>
      </p:sp>
    </p:spTree>
    <p:extLst>
      <p:ext uri="{BB962C8B-B14F-4D97-AF65-F5344CB8AC3E}">
        <p14:creationId xmlns:p14="http://schemas.microsoft.com/office/powerpoint/2010/main" val="30933619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Business Development Strategy </a:t>
            </a:r>
            <a:r>
              <a:rPr lang="en-US" sz="3200" b="1" dirty="0" smtClean="0">
                <a:solidFill>
                  <a:schemeClr val="accent4"/>
                </a:solidFill>
              </a:rPr>
              <a:t>2016 overview</a:t>
            </a:r>
            <a:endParaRPr lang="en-US" sz="3200" dirty="0">
              <a:solidFill>
                <a:schemeClr val="accent4"/>
              </a:solidFill>
            </a:endParaRPr>
          </a:p>
        </p:txBody>
      </p:sp>
      <p:sp>
        <p:nvSpPr>
          <p:cNvPr id="3" name="Content Placeholder 2"/>
          <p:cNvSpPr>
            <a:spLocks noGrp="1"/>
          </p:cNvSpPr>
          <p:nvPr>
            <p:ph sz="half" idx="1"/>
          </p:nvPr>
        </p:nvSpPr>
        <p:spPr>
          <a:xfrm>
            <a:off x="457200" y="1536192"/>
            <a:ext cx="7467600" cy="4590288"/>
          </a:xfrm>
        </p:spPr>
        <p:txBody>
          <a:bodyPr>
            <a:normAutofit fontScale="47500" lnSpcReduction="20000"/>
          </a:bodyPr>
          <a:lstStyle/>
          <a:p>
            <a:pPr marL="114300" indent="0">
              <a:buNone/>
            </a:pPr>
            <a:endParaRPr lang="en-US" dirty="0" smtClean="0">
              <a:solidFill>
                <a:schemeClr val="accent1"/>
              </a:solidFill>
            </a:endParaRPr>
          </a:p>
          <a:p>
            <a:pPr marL="114300" indent="0">
              <a:buNone/>
            </a:pPr>
            <a:r>
              <a:rPr lang="en-US" sz="4200" b="1" dirty="0" smtClean="0">
                <a:solidFill>
                  <a:schemeClr val="accent1"/>
                </a:solidFill>
              </a:rPr>
              <a:t>Major Markets Trips </a:t>
            </a:r>
          </a:p>
          <a:p>
            <a:pPr marL="114300" indent="0">
              <a:buNone/>
            </a:pPr>
            <a:endParaRPr lang="en-US" sz="2900" b="1" dirty="0" smtClean="0">
              <a:solidFill>
                <a:schemeClr val="accent1"/>
              </a:solidFill>
            </a:endParaRPr>
          </a:p>
          <a:p>
            <a:r>
              <a:rPr lang="en-US" sz="3200" b="1" dirty="0" smtClean="0"/>
              <a:t>Germany  -- Hannover Messe   (April) </a:t>
            </a:r>
          </a:p>
          <a:p>
            <a:pPr lvl="1"/>
            <a:r>
              <a:rPr lang="en-US" sz="2900" dirty="0" smtClean="0"/>
              <a:t>4 participants</a:t>
            </a:r>
          </a:p>
          <a:p>
            <a:pPr lvl="1"/>
            <a:r>
              <a:rPr lang="en-US" sz="2900" dirty="0"/>
              <a:t>W</a:t>
            </a:r>
            <a:r>
              <a:rPr lang="en-US" sz="2900" dirty="0" smtClean="0"/>
              <a:t>orld’s leading industrial trade fair with over 5,000 exhibitors </a:t>
            </a:r>
          </a:p>
          <a:p>
            <a:pPr lvl="1"/>
            <a:r>
              <a:rPr lang="en-US" sz="2900" dirty="0" smtClean="0"/>
              <a:t>10 Business meetings in 4 cities </a:t>
            </a:r>
          </a:p>
          <a:p>
            <a:pPr marL="411480" lvl="1" indent="0">
              <a:buNone/>
            </a:pPr>
            <a:endParaRPr lang="en-US" sz="2900" dirty="0" smtClean="0"/>
          </a:p>
          <a:p>
            <a:r>
              <a:rPr lang="en-US" sz="3200" b="1" dirty="0" smtClean="0"/>
              <a:t>Chicago  (June) </a:t>
            </a:r>
            <a:endParaRPr lang="en-US" b="1" dirty="0"/>
          </a:p>
          <a:p>
            <a:pPr lvl="1"/>
            <a:r>
              <a:rPr lang="en-US" sz="2900" dirty="0"/>
              <a:t>11 participants </a:t>
            </a:r>
          </a:p>
          <a:p>
            <a:pPr lvl="1"/>
            <a:r>
              <a:rPr lang="en-US" sz="2900" dirty="0"/>
              <a:t>2 Trade Shows &amp; 1 Conference </a:t>
            </a:r>
          </a:p>
          <a:p>
            <a:pPr lvl="1"/>
            <a:r>
              <a:rPr lang="en-US" sz="2900" dirty="0"/>
              <a:t>16 Business meetings</a:t>
            </a:r>
          </a:p>
          <a:p>
            <a:pPr lvl="1"/>
            <a:r>
              <a:rPr lang="en-US" sz="2900" dirty="0"/>
              <a:t>2 receptions</a:t>
            </a:r>
          </a:p>
          <a:p>
            <a:endParaRPr lang="en-US" sz="3200" b="1" dirty="0" smtClean="0"/>
          </a:p>
          <a:p>
            <a:r>
              <a:rPr lang="en-US" sz="3200" b="1" dirty="0" smtClean="0"/>
              <a:t>Future Trips </a:t>
            </a:r>
          </a:p>
          <a:p>
            <a:pPr lvl="1"/>
            <a:r>
              <a:rPr lang="en-US" sz="2900" dirty="0"/>
              <a:t>New York/New Jersey/Philadelphia area  </a:t>
            </a:r>
            <a:r>
              <a:rPr lang="en-US" sz="2900" dirty="0" smtClean="0"/>
              <a:t>(October)</a:t>
            </a:r>
          </a:p>
          <a:p>
            <a:pPr lvl="1"/>
            <a:endParaRPr lang="en-US" sz="2900" dirty="0"/>
          </a:p>
          <a:p>
            <a:r>
              <a:rPr lang="en-US" sz="3200" dirty="0" smtClean="0"/>
              <a:t>Examples of  “hot” leads generated</a:t>
            </a:r>
          </a:p>
          <a:p>
            <a:r>
              <a:rPr lang="en-US" sz="3200" dirty="0" smtClean="0"/>
              <a:t>Lessons learned</a:t>
            </a:r>
          </a:p>
          <a:p>
            <a:r>
              <a:rPr lang="en-US" sz="3200" dirty="0" smtClean="0"/>
              <a:t>Follow up </a:t>
            </a:r>
          </a:p>
        </p:txBody>
      </p:sp>
    </p:spTree>
    <p:extLst>
      <p:ext uri="{BB962C8B-B14F-4D97-AF65-F5344CB8AC3E}">
        <p14:creationId xmlns:p14="http://schemas.microsoft.com/office/powerpoint/2010/main" val="26817229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Business Development Strategy </a:t>
            </a:r>
            <a:r>
              <a:rPr lang="en-US" b="1" dirty="0" smtClean="0"/>
              <a:t/>
            </a:r>
            <a:br>
              <a:rPr lang="en-US" b="1" dirty="0" smtClean="0"/>
            </a:br>
            <a:r>
              <a:rPr lang="en-US" sz="2800" b="1" dirty="0" smtClean="0">
                <a:solidFill>
                  <a:schemeClr val="accent4"/>
                </a:solidFill>
              </a:rPr>
              <a:t>2016 / 2017 outlook</a:t>
            </a:r>
            <a:endParaRPr lang="en-US" sz="2800" dirty="0">
              <a:solidFill>
                <a:schemeClr val="accent4"/>
              </a:solidFill>
            </a:endParaRPr>
          </a:p>
        </p:txBody>
      </p:sp>
      <p:sp>
        <p:nvSpPr>
          <p:cNvPr id="5" name="Content Placeholder 2"/>
          <p:cNvSpPr>
            <a:spLocks noGrp="1"/>
          </p:cNvSpPr>
          <p:nvPr>
            <p:ph idx="1"/>
          </p:nvPr>
        </p:nvSpPr>
        <p:spPr>
          <a:xfrm>
            <a:off x="457200" y="1752600"/>
            <a:ext cx="7772400" cy="4800600"/>
          </a:xfrm>
        </p:spPr>
        <p:txBody>
          <a:bodyPr>
            <a:normAutofit lnSpcReduction="10000"/>
          </a:bodyPr>
          <a:lstStyle/>
          <a:p>
            <a:pPr marL="114300" indent="0">
              <a:lnSpc>
                <a:spcPct val="90000"/>
              </a:lnSpc>
              <a:buNone/>
            </a:pPr>
            <a:r>
              <a:rPr lang="en-US" sz="2000" b="1" dirty="0">
                <a:solidFill>
                  <a:schemeClr val="accent1"/>
                </a:solidFill>
              </a:rPr>
              <a:t>Business Development Trips - Remainder of 2016 </a:t>
            </a:r>
          </a:p>
          <a:p>
            <a:pPr lvl="1"/>
            <a:r>
              <a:rPr lang="en-US" sz="1800" dirty="0" smtClean="0"/>
              <a:t>September </a:t>
            </a:r>
          </a:p>
          <a:p>
            <a:pPr lvl="2"/>
            <a:r>
              <a:rPr lang="en-US" dirty="0" smtClean="0"/>
              <a:t>Chicago IMTS tradeshow  </a:t>
            </a:r>
          </a:p>
          <a:p>
            <a:pPr lvl="2"/>
            <a:r>
              <a:rPr lang="en-US" dirty="0" smtClean="0"/>
              <a:t>Cleveland IEDC</a:t>
            </a:r>
          </a:p>
          <a:p>
            <a:pPr lvl="2"/>
            <a:r>
              <a:rPr lang="en-US" dirty="0" smtClean="0"/>
              <a:t>Minneapolis MD&amp;M </a:t>
            </a:r>
          </a:p>
          <a:p>
            <a:pPr marL="777240" lvl="2" indent="0">
              <a:buNone/>
            </a:pPr>
            <a:endParaRPr lang="en-US" dirty="0" smtClean="0"/>
          </a:p>
          <a:p>
            <a:pPr lvl="1"/>
            <a:r>
              <a:rPr lang="en-US" sz="1800" dirty="0" smtClean="0"/>
              <a:t>October</a:t>
            </a:r>
          </a:p>
          <a:p>
            <a:pPr lvl="2"/>
            <a:r>
              <a:rPr lang="en-US" dirty="0" smtClean="0"/>
              <a:t>Denver  </a:t>
            </a:r>
          </a:p>
          <a:p>
            <a:pPr lvl="2"/>
            <a:r>
              <a:rPr lang="en-US" dirty="0" smtClean="0"/>
              <a:t>Germany (follow up to April Major Markets trip) </a:t>
            </a:r>
          </a:p>
          <a:p>
            <a:pPr lvl="2"/>
            <a:endParaRPr lang="en-US" dirty="0"/>
          </a:p>
          <a:p>
            <a:pPr marL="114300" indent="0">
              <a:buNone/>
            </a:pPr>
            <a:r>
              <a:rPr lang="en-US" sz="2000" b="1" dirty="0">
                <a:solidFill>
                  <a:schemeClr val="accent1"/>
                </a:solidFill>
              </a:rPr>
              <a:t>RP and GFW will work together to build 2017 travel calendar for all </a:t>
            </a:r>
            <a:r>
              <a:rPr lang="en-US" sz="2000" b="1" dirty="0" smtClean="0">
                <a:solidFill>
                  <a:schemeClr val="accent1"/>
                </a:solidFill>
              </a:rPr>
              <a:t>11 counties </a:t>
            </a:r>
            <a:r>
              <a:rPr lang="en-US" sz="2000" b="1" dirty="0">
                <a:solidFill>
                  <a:schemeClr val="accent1"/>
                </a:solidFill>
              </a:rPr>
              <a:t>to participate</a:t>
            </a:r>
          </a:p>
          <a:p>
            <a:pPr lvl="1"/>
            <a:r>
              <a:rPr lang="en-US" sz="1800" dirty="0" smtClean="0"/>
              <a:t>Primarily focused on business outreach</a:t>
            </a:r>
          </a:p>
          <a:p>
            <a:pPr lvl="1"/>
            <a:r>
              <a:rPr lang="en-US" sz="1800" dirty="0" smtClean="0"/>
              <a:t>If tradeshows are leveraged, will attend in partnership with NE Indiana businesses</a:t>
            </a:r>
          </a:p>
          <a:p>
            <a:endParaRPr lang="en-US" dirty="0">
              <a:solidFill>
                <a:srgbClr val="FF0000"/>
              </a:solidFill>
            </a:endParaRPr>
          </a:p>
          <a:p>
            <a:pPr lvl="2"/>
            <a:endParaRPr lang="en-US" dirty="0" smtClean="0">
              <a:solidFill>
                <a:srgbClr val="FF0000"/>
              </a:solidFill>
            </a:endParaRP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37224930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How can you help? </a:t>
            </a:r>
            <a:endParaRPr lang="en-US" sz="4000" b="1" dirty="0"/>
          </a:p>
        </p:txBody>
      </p:sp>
      <p:sp>
        <p:nvSpPr>
          <p:cNvPr id="3" name="Content Placeholder 2"/>
          <p:cNvSpPr>
            <a:spLocks noGrp="1"/>
          </p:cNvSpPr>
          <p:nvPr>
            <p:ph idx="1"/>
          </p:nvPr>
        </p:nvSpPr>
        <p:spPr/>
        <p:txBody>
          <a:bodyPr/>
          <a:lstStyle/>
          <a:p>
            <a:pPr marL="571500" lvl="0" indent="-457200">
              <a:buFont typeface="+mj-lt"/>
              <a:buAutoNum type="arabicPeriod"/>
            </a:pPr>
            <a:r>
              <a:rPr lang="en-US" sz="2000" dirty="0"/>
              <a:t>Are you interested in participating in major markets outreach trips with the </a:t>
            </a:r>
            <a:r>
              <a:rPr lang="en-US" sz="2000" dirty="0" smtClean="0"/>
              <a:t>Partnership?</a:t>
            </a:r>
          </a:p>
          <a:p>
            <a:pPr marL="571500" lvl="0" indent="-457200">
              <a:buFont typeface="+mj-lt"/>
              <a:buAutoNum type="arabicPeriod"/>
            </a:pPr>
            <a:endParaRPr lang="en-US" sz="2000" dirty="0" smtClean="0"/>
          </a:p>
          <a:p>
            <a:pPr marL="571500" lvl="0" indent="-457200">
              <a:buFont typeface="+mj-lt"/>
              <a:buAutoNum type="arabicPeriod"/>
            </a:pPr>
            <a:r>
              <a:rPr lang="en-US" sz="2000" dirty="0" smtClean="0"/>
              <a:t>Are </a:t>
            </a:r>
            <a:r>
              <a:rPr lang="en-US" sz="2000" dirty="0"/>
              <a:t>there industry-specific trade </a:t>
            </a:r>
            <a:r>
              <a:rPr lang="en-US" sz="2000" dirty="0" smtClean="0"/>
              <a:t>shows or events </a:t>
            </a:r>
            <a:r>
              <a:rPr lang="en-US" sz="2000" dirty="0"/>
              <a:t>your company participates in that would be beneficial for the Partnership to attend? If so, please </a:t>
            </a:r>
            <a:r>
              <a:rPr lang="en-US" sz="2000" dirty="0" smtClean="0"/>
              <a:t>let us know. </a:t>
            </a:r>
          </a:p>
          <a:p>
            <a:pPr marL="571500" lvl="0" indent="-457200">
              <a:buFont typeface="+mj-lt"/>
              <a:buAutoNum type="arabicPeriod"/>
            </a:pPr>
            <a:endParaRPr lang="en-US" sz="2000" dirty="0" smtClean="0"/>
          </a:p>
          <a:p>
            <a:pPr marL="571500" lvl="0" indent="-457200">
              <a:buFont typeface="+mj-lt"/>
              <a:buAutoNum type="arabicPeriod"/>
            </a:pPr>
            <a:r>
              <a:rPr lang="en-US" sz="2000" dirty="0" smtClean="0"/>
              <a:t>Are there any key employers in your community with out-of-state headquarters we should consider visiting?  If so, which ones? </a:t>
            </a:r>
          </a:p>
          <a:p>
            <a:pPr marL="114300" lvl="0" indent="0">
              <a:buNone/>
            </a:pPr>
            <a:endParaRPr lang="en-US" sz="2800" dirty="0"/>
          </a:p>
          <a:p>
            <a:endParaRPr lang="en-US" dirty="0"/>
          </a:p>
        </p:txBody>
      </p:sp>
    </p:spTree>
    <p:extLst>
      <p:ext uri="{BB962C8B-B14F-4D97-AF65-F5344CB8AC3E}">
        <p14:creationId xmlns:p14="http://schemas.microsoft.com/office/powerpoint/2010/main" val="1027527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 More Information</a:t>
            </a:r>
            <a:endParaRPr lang="en-US" b="1" dirty="0"/>
          </a:p>
        </p:txBody>
      </p:sp>
      <p:sp>
        <p:nvSpPr>
          <p:cNvPr id="3" name="Content Placeholder 2"/>
          <p:cNvSpPr>
            <a:spLocks noGrp="1"/>
          </p:cNvSpPr>
          <p:nvPr>
            <p:ph idx="1"/>
          </p:nvPr>
        </p:nvSpPr>
        <p:spPr/>
        <p:txBody>
          <a:bodyPr>
            <a:normAutofit/>
          </a:bodyPr>
          <a:lstStyle/>
          <a:p>
            <a:pPr marL="114300" indent="0" algn="ctr">
              <a:buNone/>
            </a:pPr>
            <a:r>
              <a:rPr lang="en-US" dirty="0" smtClean="0"/>
              <a:t>Download the Northeast Indiana Target Report at:</a:t>
            </a:r>
          </a:p>
          <a:p>
            <a:pPr marL="114300" indent="0">
              <a:buNone/>
            </a:pPr>
            <a:endParaRPr lang="en-US" u="sng" dirty="0" smtClean="0">
              <a:hlinkClick r:id="rId3"/>
            </a:endParaRPr>
          </a:p>
          <a:p>
            <a:pPr marL="114300" indent="0">
              <a:buNone/>
            </a:pPr>
            <a:endParaRPr lang="en-US" u="sng" dirty="0">
              <a:hlinkClick r:id="rId3"/>
            </a:endParaRPr>
          </a:p>
          <a:p>
            <a:pPr marL="114300" indent="0" algn="ctr">
              <a:buNone/>
            </a:pPr>
            <a:r>
              <a:rPr lang="en-US" sz="3600" u="sng" dirty="0" smtClean="0">
                <a:hlinkClick r:id="rId3"/>
              </a:rPr>
              <a:t>http</a:t>
            </a:r>
            <a:r>
              <a:rPr lang="en-US" sz="3600" u="sng" dirty="0">
                <a:hlinkClick r:id="rId3"/>
              </a:rPr>
              <a:t>://</a:t>
            </a:r>
            <a:r>
              <a:rPr lang="en-US" sz="3600" u="sng" dirty="0" smtClean="0">
                <a:hlinkClick r:id="rId3"/>
              </a:rPr>
              <a:t>industries.gfwinc.com</a:t>
            </a:r>
            <a:endParaRPr lang="en-US" sz="3600" u="sng" dirty="0" smtClean="0"/>
          </a:p>
          <a:p>
            <a:pPr marL="114300" indent="0" algn="ctr">
              <a:buNone/>
            </a:pPr>
            <a:endParaRPr lang="en-US" sz="3600" u="sng" dirty="0" smtClean="0"/>
          </a:p>
          <a:p>
            <a:pPr marL="114300" indent="0" algn="ctr">
              <a:buNone/>
            </a:pPr>
            <a:r>
              <a:rPr lang="en-US" sz="3600" u="sng" dirty="0" smtClean="0">
                <a:hlinkClick r:id="rId4"/>
              </a:rPr>
              <a:t>www.neindiana.com/target-industries</a:t>
            </a:r>
            <a:endParaRPr lang="en-US" sz="3600" u="sng" dirty="0" smtClean="0"/>
          </a:p>
          <a:p>
            <a:pPr marL="114300" indent="0" algn="ctr">
              <a:buNone/>
            </a:pPr>
            <a:endParaRPr lang="en-US" dirty="0" smtClean="0"/>
          </a:p>
          <a:p>
            <a:pPr marL="411480" lvl="1" indent="0">
              <a:buNone/>
            </a:pPr>
            <a:endParaRPr lang="en-US" dirty="0"/>
          </a:p>
          <a:p>
            <a:pPr marL="411480" lvl="1" indent="0">
              <a:buNone/>
            </a:pPr>
            <a:endParaRPr lang="en-US" dirty="0" smtClean="0">
              <a:solidFill>
                <a:srgbClr val="00B050"/>
              </a:solidFill>
            </a:endParaRPr>
          </a:p>
          <a:p>
            <a:pPr lvl="1"/>
            <a:endParaRPr lang="en-US" dirty="0">
              <a:solidFill>
                <a:srgbClr val="FF0000"/>
              </a:solidFill>
            </a:endParaRPr>
          </a:p>
          <a:p>
            <a:pPr lvl="1"/>
            <a:endParaRPr lang="en-US" dirty="0" smtClean="0">
              <a:solidFill>
                <a:srgbClr val="FF0000"/>
              </a:solidFill>
            </a:endParaRPr>
          </a:p>
          <a:p>
            <a:pPr marL="411480" lvl="1" indent="0">
              <a:buNone/>
            </a:pPr>
            <a:endParaRPr lang="en-US" dirty="0">
              <a:solidFill>
                <a:srgbClr val="FF0000"/>
              </a:solidFill>
            </a:endParaRPr>
          </a:p>
        </p:txBody>
      </p:sp>
    </p:spTree>
    <p:extLst>
      <p:ext uri="{BB962C8B-B14F-4D97-AF65-F5344CB8AC3E}">
        <p14:creationId xmlns:p14="http://schemas.microsoft.com/office/powerpoint/2010/main" val="2879736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95600"/>
            <a:ext cx="7659687" cy="1168400"/>
          </a:xfrm>
        </p:spPr>
        <p:txBody>
          <a:bodyPr/>
          <a:lstStyle/>
          <a:p>
            <a:r>
              <a:rPr lang="en-US" b="1" dirty="0" smtClean="0"/>
              <a:t>Post-Recession Trends</a:t>
            </a:r>
            <a:endParaRPr lang="en-US" b="1" dirty="0"/>
          </a:p>
        </p:txBody>
      </p:sp>
    </p:spTree>
    <p:extLst>
      <p:ext uri="{BB962C8B-B14F-4D97-AF65-F5344CB8AC3E}">
        <p14:creationId xmlns:p14="http://schemas.microsoft.com/office/powerpoint/2010/main" val="3592170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6090910" y="2443491"/>
            <a:ext cx="5410200" cy="523220"/>
          </a:xfrm>
          <a:prstGeom prst="rect">
            <a:avLst/>
          </a:prstGeom>
          <a:noFill/>
        </p:spPr>
        <p:txBody>
          <a:bodyPr wrap="square" rtlCol="0">
            <a:spAutoFit/>
          </a:bodyPr>
          <a:lstStyle/>
          <a:p>
            <a:r>
              <a:rPr lang="en-US" sz="2800" dirty="0" smtClean="0">
                <a:solidFill>
                  <a:schemeClr val="bg1"/>
                </a:solidFill>
              </a:rPr>
              <a:t>Post-Recession Trends</a:t>
            </a:r>
            <a:endParaRPr lang="en-US" sz="2800" dirty="0">
              <a:solidFill>
                <a:schemeClr val="bg1"/>
              </a:solidFill>
            </a:endParaRPr>
          </a:p>
        </p:txBody>
      </p:sp>
      <p:sp>
        <p:nvSpPr>
          <p:cNvPr id="9" name="Text Placeholder 2"/>
          <p:cNvSpPr txBox="1">
            <a:spLocks/>
          </p:cNvSpPr>
          <p:nvPr/>
        </p:nvSpPr>
        <p:spPr>
          <a:xfrm>
            <a:off x="-11373" y="228600"/>
            <a:ext cx="8458200" cy="2057400"/>
          </a:xfrm>
          <a:prstGeom prst="rect">
            <a:avLst/>
          </a:prstGeom>
        </p:spPr>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Font typeface="Arial" pitchFamily="34" charset="0"/>
              <a:buNone/>
            </a:pPr>
            <a:r>
              <a:rPr lang="en-US" sz="3200" dirty="0" smtClean="0">
                <a:solidFill>
                  <a:schemeClr val="bg1">
                    <a:lumMod val="50000"/>
                  </a:schemeClr>
                </a:solidFill>
              </a:rPr>
              <a:t>Trend #1:</a:t>
            </a:r>
          </a:p>
          <a:p>
            <a:pPr marL="114300" indent="0" algn="ctr">
              <a:buFont typeface="Arial" pitchFamily="34" charset="0"/>
              <a:buNone/>
            </a:pPr>
            <a:r>
              <a:rPr lang="en-US" sz="3200" dirty="0" smtClean="0">
                <a:solidFill>
                  <a:schemeClr val="bg1">
                    <a:lumMod val="50000"/>
                  </a:schemeClr>
                </a:solidFill>
              </a:rPr>
              <a:t>Longer-term </a:t>
            </a:r>
            <a:r>
              <a:rPr lang="en-US" sz="3200" dirty="0">
                <a:solidFill>
                  <a:schemeClr val="bg1">
                    <a:lumMod val="50000"/>
                  </a:schemeClr>
                </a:solidFill>
              </a:rPr>
              <a:t>e</a:t>
            </a:r>
            <a:r>
              <a:rPr lang="en-US" sz="3200" dirty="0" smtClean="0">
                <a:solidFill>
                  <a:schemeClr val="bg1">
                    <a:lumMod val="50000"/>
                  </a:schemeClr>
                </a:solidFill>
              </a:rPr>
              <a:t>mployment </a:t>
            </a:r>
            <a:r>
              <a:rPr lang="en-US" sz="3200" dirty="0">
                <a:solidFill>
                  <a:schemeClr val="bg1">
                    <a:lumMod val="50000"/>
                  </a:schemeClr>
                </a:solidFill>
              </a:rPr>
              <a:t>g</a:t>
            </a:r>
            <a:r>
              <a:rPr lang="en-US" sz="3200" dirty="0" smtClean="0">
                <a:solidFill>
                  <a:schemeClr val="bg1">
                    <a:lumMod val="50000"/>
                  </a:schemeClr>
                </a:solidFill>
              </a:rPr>
              <a:t>ains in </a:t>
            </a:r>
          </a:p>
          <a:p>
            <a:pPr marL="114300" indent="0" algn="ctr">
              <a:buFont typeface="Arial" pitchFamily="34" charset="0"/>
              <a:buNone/>
            </a:pPr>
            <a:r>
              <a:rPr lang="en-US" sz="3200" dirty="0">
                <a:solidFill>
                  <a:schemeClr val="bg1">
                    <a:lumMod val="50000"/>
                  </a:schemeClr>
                </a:solidFill>
              </a:rPr>
              <a:t>o</a:t>
            </a:r>
            <a:r>
              <a:rPr lang="en-US" sz="3200" dirty="0" smtClean="0">
                <a:solidFill>
                  <a:schemeClr val="bg1">
                    <a:lumMod val="50000"/>
                  </a:schemeClr>
                </a:solidFill>
              </a:rPr>
              <a:t>ther </a:t>
            </a:r>
            <a:r>
              <a:rPr lang="en-US" sz="3200" dirty="0">
                <a:solidFill>
                  <a:schemeClr val="bg1">
                    <a:lumMod val="50000"/>
                  </a:schemeClr>
                </a:solidFill>
              </a:rPr>
              <a:t>s</a:t>
            </a:r>
            <a:r>
              <a:rPr lang="en-US" sz="3200" dirty="0" smtClean="0">
                <a:solidFill>
                  <a:schemeClr val="bg1">
                    <a:lumMod val="50000"/>
                  </a:schemeClr>
                </a:solidFill>
              </a:rPr>
              <a:t>ectors </a:t>
            </a:r>
            <a:r>
              <a:rPr lang="en-US" sz="3200" dirty="0">
                <a:solidFill>
                  <a:schemeClr val="bg1">
                    <a:lumMod val="50000"/>
                  </a:schemeClr>
                </a:solidFill>
              </a:rPr>
              <a:t>a</a:t>
            </a:r>
            <a:r>
              <a:rPr lang="en-US" sz="3200" dirty="0" smtClean="0">
                <a:solidFill>
                  <a:schemeClr val="bg1">
                    <a:lumMod val="50000"/>
                  </a:schemeClr>
                </a:solidFill>
              </a:rPr>
              <a:t>wash </a:t>
            </a:r>
          </a:p>
          <a:p>
            <a:pPr marL="114300" indent="0" algn="ctr">
              <a:buFont typeface="Arial" pitchFamily="34" charset="0"/>
              <a:buNone/>
            </a:pPr>
            <a:r>
              <a:rPr lang="en-US" sz="3200" dirty="0" smtClean="0">
                <a:solidFill>
                  <a:schemeClr val="bg1">
                    <a:lumMod val="50000"/>
                  </a:schemeClr>
                </a:solidFill>
              </a:rPr>
              <a:t>in manufacturing </a:t>
            </a:r>
            <a:r>
              <a:rPr lang="en-US" sz="3200" dirty="0">
                <a:solidFill>
                  <a:schemeClr val="bg1">
                    <a:lumMod val="50000"/>
                  </a:schemeClr>
                </a:solidFill>
              </a:rPr>
              <a:t>r</a:t>
            </a:r>
            <a:r>
              <a:rPr lang="en-US" sz="3200" dirty="0" smtClean="0">
                <a:solidFill>
                  <a:schemeClr val="bg1">
                    <a:lumMod val="50000"/>
                  </a:schemeClr>
                </a:solidFill>
              </a:rPr>
              <a:t>estructuring</a:t>
            </a:r>
            <a:endParaRPr lang="en-US" sz="3200" dirty="0">
              <a:solidFill>
                <a:schemeClr val="bg1">
                  <a:lumMod val="50000"/>
                </a:schemeClr>
              </a:solidFill>
            </a:endParaRPr>
          </a:p>
        </p:txBody>
      </p:sp>
      <p:sp>
        <p:nvSpPr>
          <p:cNvPr id="12" name="Text Placeholder 2"/>
          <p:cNvSpPr txBox="1">
            <a:spLocks/>
          </p:cNvSpPr>
          <p:nvPr/>
        </p:nvSpPr>
        <p:spPr>
          <a:xfrm>
            <a:off x="18197" y="2895600"/>
            <a:ext cx="5163403" cy="39624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Font typeface="Arial" pitchFamily="34" charset="0"/>
              <a:buNone/>
            </a:pPr>
            <a:endParaRPr lang="en-US" sz="2400" b="1" dirty="0" smtClean="0">
              <a:solidFill>
                <a:schemeClr val="accent1"/>
              </a:solidFill>
            </a:endParaRPr>
          </a:p>
          <a:p>
            <a:pPr marL="114300" indent="0">
              <a:buFont typeface="Arial" pitchFamily="34" charset="0"/>
              <a:buNone/>
            </a:pPr>
            <a:r>
              <a:rPr lang="en-US" sz="2400" b="1" dirty="0" smtClean="0">
                <a:solidFill>
                  <a:schemeClr val="accent1"/>
                </a:solidFill>
              </a:rPr>
              <a:t>		</a:t>
            </a:r>
          </a:p>
          <a:p>
            <a:pPr marL="114300" indent="0" algn="ctr">
              <a:buFont typeface="Arial" pitchFamily="34" charset="0"/>
              <a:buNone/>
            </a:pPr>
            <a:endParaRPr lang="en-US" sz="2400" b="1" dirty="0">
              <a:solidFill>
                <a:schemeClr val="accent1"/>
              </a:solidFill>
            </a:endParaRPr>
          </a:p>
          <a:p>
            <a:pPr marL="114300" indent="0" algn="ctr">
              <a:buFont typeface="Arial" pitchFamily="34" charset="0"/>
              <a:buNone/>
            </a:pPr>
            <a:endParaRPr lang="en-US" sz="2400" b="1" dirty="0">
              <a:solidFill>
                <a:schemeClr val="accent1"/>
              </a:solidFill>
            </a:endParaRPr>
          </a:p>
        </p:txBody>
      </p:sp>
      <p:sp>
        <p:nvSpPr>
          <p:cNvPr id="26" name="Text Placeholder 2"/>
          <p:cNvSpPr txBox="1">
            <a:spLocks/>
          </p:cNvSpPr>
          <p:nvPr/>
        </p:nvSpPr>
        <p:spPr>
          <a:xfrm>
            <a:off x="2602458" y="4486703"/>
            <a:ext cx="3161731" cy="153309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sz="2000" dirty="0" smtClean="0">
                <a:solidFill>
                  <a:schemeClr val="tx1">
                    <a:lumMod val="75000"/>
                    <a:lumOff val="25000"/>
                  </a:schemeClr>
                </a:solidFill>
              </a:rPr>
              <a:t>Manufacturing:  -13,908</a:t>
            </a:r>
          </a:p>
          <a:p>
            <a:pPr marL="114300" indent="0">
              <a:buFont typeface="Arial" pitchFamily="34" charset="0"/>
              <a:buNone/>
            </a:pPr>
            <a:r>
              <a:rPr lang="en-US" sz="2000" dirty="0" smtClean="0">
                <a:solidFill>
                  <a:schemeClr val="tx1">
                    <a:lumMod val="75000"/>
                    <a:lumOff val="25000"/>
                  </a:schemeClr>
                </a:solidFill>
              </a:rPr>
              <a:t>All other sectors: +12,406</a:t>
            </a:r>
          </a:p>
          <a:p>
            <a:pPr marL="114300" indent="0" algn="ctr">
              <a:buFont typeface="Arial" pitchFamily="34" charset="0"/>
              <a:buNone/>
            </a:pPr>
            <a:endParaRPr lang="en-US" sz="2400" b="1" dirty="0">
              <a:solidFill>
                <a:schemeClr val="accent1"/>
              </a:solidFill>
            </a:endParaRPr>
          </a:p>
          <a:p>
            <a:pPr marL="114300" indent="0" algn="ctr">
              <a:buFont typeface="Arial" pitchFamily="34" charset="0"/>
              <a:buNone/>
            </a:pPr>
            <a:endParaRPr lang="en-US" sz="2400" b="1" dirty="0">
              <a:solidFill>
                <a:schemeClr val="accent1"/>
              </a:solidFill>
            </a:endParaRPr>
          </a:p>
        </p:txBody>
      </p:sp>
      <p:grpSp>
        <p:nvGrpSpPr>
          <p:cNvPr id="33" name="Group 32"/>
          <p:cNvGrpSpPr/>
          <p:nvPr/>
        </p:nvGrpSpPr>
        <p:grpSpPr>
          <a:xfrm>
            <a:off x="685800" y="3048000"/>
            <a:ext cx="7086600" cy="3828196"/>
            <a:chOff x="685800" y="3048000"/>
            <a:chExt cx="7086600" cy="3828196"/>
          </a:xfrm>
        </p:grpSpPr>
        <p:sp>
          <p:nvSpPr>
            <p:cNvPr id="13" name="Rectangle 12"/>
            <p:cNvSpPr/>
            <p:nvPr/>
          </p:nvSpPr>
          <p:spPr>
            <a:xfrm>
              <a:off x="685800" y="3429000"/>
              <a:ext cx="1143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r>
                <a:rPr lang="en-US" b="1" dirty="0" smtClean="0"/>
                <a:t>351,936</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r>
                <a:rPr lang="en-US" b="1" dirty="0" smtClean="0">
                  <a:solidFill>
                    <a:schemeClr val="accent2">
                      <a:lumMod val="60000"/>
                      <a:lumOff val="40000"/>
                    </a:schemeClr>
                  </a:solidFill>
                </a:rPr>
                <a:t>2001</a:t>
              </a:r>
              <a:endParaRPr lang="en-US" b="1" dirty="0">
                <a:solidFill>
                  <a:schemeClr val="accent2">
                    <a:lumMod val="60000"/>
                    <a:lumOff val="40000"/>
                  </a:schemeClr>
                </a:solidFill>
              </a:endParaRPr>
            </a:p>
          </p:txBody>
        </p:sp>
        <p:sp>
          <p:nvSpPr>
            <p:cNvPr id="14" name="Rectangle 13"/>
            <p:cNvSpPr/>
            <p:nvPr/>
          </p:nvSpPr>
          <p:spPr>
            <a:xfrm>
              <a:off x="6629400" y="3581399"/>
              <a:ext cx="1143000" cy="3294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a:p>
            <a:p>
              <a:pPr algn="ctr"/>
              <a:r>
                <a:rPr lang="en-US" b="1" dirty="0" smtClean="0"/>
                <a:t>350,434</a:t>
              </a:r>
            </a:p>
            <a:p>
              <a:pPr algn="ctr"/>
              <a:endParaRPr lang="en-US" dirty="0"/>
            </a:p>
            <a:p>
              <a:pPr algn="ctr"/>
              <a:endParaRPr lang="en-US" dirty="0" smtClean="0"/>
            </a:p>
            <a:p>
              <a:pPr algn="ctr"/>
              <a:r>
                <a:rPr lang="en-US" dirty="0" smtClean="0"/>
                <a:t/>
              </a:r>
              <a:br>
                <a:rPr lang="en-US" dirty="0" smtClean="0"/>
              </a:br>
              <a:endParaRPr lang="en-US" dirty="0"/>
            </a:p>
            <a:p>
              <a:pPr algn="ctr"/>
              <a:endParaRPr lang="en-US" dirty="0" smtClean="0"/>
            </a:p>
            <a:p>
              <a:pPr algn="ctr"/>
              <a:r>
                <a:rPr lang="en-US" b="1" dirty="0" smtClean="0">
                  <a:solidFill>
                    <a:schemeClr val="accent2">
                      <a:lumMod val="60000"/>
                      <a:lumOff val="40000"/>
                    </a:schemeClr>
                  </a:solidFill>
                </a:rPr>
                <a:t>2015</a:t>
              </a:r>
              <a:endParaRPr lang="en-US" b="1" dirty="0">
                <a:solidFill>
                  <a:schemeClr val="accent2">
                    <a:lumMod val="60000"/>
                    <a:lumOff val="40000"/>
                  </a:schemeClr>
                </a:solidFill>
              </a:endParaRPr>
            </a:p>
          </p:txBody>
        </p:sp>
        <p:grpSp>
          <p:nvGrpSpPr>
            <p:cNvPr id="32" name="Group 31"/>
            <p:cNvGrpSpPr/>
            <p:nvPr/>
          </p:nvGrpSpPr>
          <p:grpSpPr>
            <a:xfrm>
              <a:off x="1981200" y="3657600"/>
              <a:ext cx="4427276" cy="457200"/>
              <a:chOff x="1981200" y="3657600"/>
              <a:chExt cx="4427276" cy="457200"/>
            </a:xfrm>
          </p:grpSpPr>
          <p:sp>
            <p:nvSpPr>
              <p:cNvPr id="23" name="TextBox 22"/>
              <p:cNvSpPr txBox="1"/>
              <p:nvPr/>
            </p:nvSpPr>
            <p:spPr>
              <a:xfrm>
                <a:off x="3695700" y="3657600"/>
                <a:ext cx="1485900" cy="369332"/>
              </a:xfrm>
              <a:prstGeom prst="rect">
                <a:avLst/>
              </a:prstGeom>
              <a:noFill/>
            </p:spPr>
            <p:txBody>
              <a:bodyPr wrap="square" rtlCol="0">
                <a:spAutoFit/>
              </a:bodyPr>
              <a:lstStyle/>
              <a:p>
                <a:r>
                  <a:rPr lang="en-US" b="1" dirty="0" smtClean="0">
                    <a:solidFill>
                      <a:srgbClr val="C00000"/>
                    </a:solidFill>
                  </a:rPr>
                  <a:t> -1,502</a:t>
                </a:r>
                <a:endParaRPr lang="en-US" b="1" dirty="0">
                  <a:solidFill>
                    <a:srgbClr val="C00000"/>
                  </a:solidFill>
                </a:endParaRPr>
              </a:p>
            </p:txBody>
          </p:sp>
          <p:grpSp>
            <p:nvGrpSpPr>
              <p:cNvPr id="31" name="Group 30"/>
              <p:cNvGrpSpPr/>
              <p:nvPr/>
            </p:nvGrpSpPr>
            <p:grpSpPr>
              <a:xfrm>
                <a:off x="1981200" y="4114800"/>
                <a:ext cx="4427276" cy="0"/>
                <a:chOff x="1981200" y="4114800"/>
                <a:chExt cx="4427276" cy="0"/>
              </a:xfrm>
            </p:grpSpPr>
            <p:cxnSp>
              <p:nvCxnSpPr>
                <p:cNvPr id="24" name="Straight Arrow Connector 23"/>
                <p:cNvCxnSpPr/>
                <p:nvPr/>
              </p:nvCxnSpPr>
              <p:spPr>
                <a:xfrm>
                  <a:off x="4191000" y="4114800"/>
                  <a:ext cx="221747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p:nvPr/>
              </p:nvCxnSpPr>
              <p:spPr>
                <a:xfrm flipH="1">
                  <a:off x="1981200" y="4114800"/>
                  <a:ext cx="2202124"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grpSp>
        <p:sp>
          <p:nvSpPr>
            <p:cNvPr id="30" name="TextBox 29"/>
            <p:cNvSpPr txBox="1"/>
            <p:nvPr/>
          </p:nvSpPr>
          <p:spPr>
            <a:xfrm>
              <a:off x="1981200" y="3048000"/>
              <a:ext cx="4800600" cy="369332"/>
            </a:xfrm>
            <a:prstGeom prst="rect">
              <a:avLst/>
            </a:prstGeom>
            <a:noFill/>
          </p:spPr>
          <p:txBody>
            <a:bodyPr wrap="square" rtlCol="0">
              <a:spAutoFit/>
            </a:bodyPr>
            <a:lstStyle/>
            <a:p>
              <a:r>
                <a:rPr lang="en-US" b="1" dirty="0" smtClean="0">
                  <a:solidFill>
                    <a:schemeClr val="tx2"/>
                  </a:solidFill>
                </a:rPr>
                <a:t>Total Employment Change in Northeast Indiana</a:t>
              </a:r>
              <a:endParaRPr lang="en-US" b="1" dirty="0">
                <a:solidFill>
                  <a:schemeClr val="tx2"/>
                </a:solidFill>
              </a:endParaRPr>
            </a:p>
          </p:txBody>
        </p:sp>
      </p:grpSp>
    </p:spTree>
    <p:extLst>
      <p:ext uri="{BB962C8B-B14F-4D97-AF65-F5344CB8AC3E}">
        <p14:creationId xmlns:p14="http://schemas.microsoft.com/office/powerpoint/2010/main" val="50665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4549" y="226326"/>
            <a:ext cx="8458200" cy="1111154"/>
          </a:xfrm>
        </p:spPr>
        <p:txBody>
          <a:bodyPr>
            <a:normAutofit/>
          </a:bodyPr>
          <a:lstStyle/>
          <a:p>
            <a:pPr marL="114300" indent="0" algn="ctr">
              <a:buNone/>
            </a:pPr>
            <a:r>
              <a:rPr lang="en-US" sz="3000" dirty="0" smtClean="0">
                <a:solidFill>
                  <a:schemeClr val="bg1">
                    <a:lumMod val="50000"/>
                  </a:schemeClr>
                </a:solidFill>
              </a:rPr>
              <a:t>Trend #2:</a:t>
            </a:r>
          </a:p>
          <a:p>
            <a:pPr marL="114300" indent="0" algn="ctr">
              <a:buNone/>
            </a:pPr>
            <a:r>
              <a:rPr lang="en-US" sz="3000" dirty="0" smtClean="0">
                <a:solidFill>
                  <a:schemeClr val="bg1">
                    <a:lumMod val="50000"/>
                  </a:schemeClr>
                </a:solidFill>
              </a:rPr>
              <a:t>Economic diversification remains a critical issue</a:t>
            </a:r>
            <a:endParaRPr lang="en-US" sz="3000" dirty="0">
              <a:solidFill>
                <a:schemeClr val="bg1">
                  <a:lumMod val="50000"/>
                </a:schemeClr>
              </a:solidFill>
            </a:endParaRPr>
          </a:p>
        </p:txBody>
      </p:sp>
      <p:sp>
        <p:nvSpPr>
          <p:cNvPr id="4" name="TextBox 3"/>
          <p:cNvSpPr txBox="1"/>
          <p:nvPr/>
        </p:nvSpPr>
        <p:spPr>
          <a:xfrm rot="5400000">
            <a:off x="6090910" y="2443491"/>
            <a:ext cx="5410200" cy="523220"/>
          </a:xfrm>
          <a:prstGeom prst="rect">
            <a:avLst/>
          </a:prstGeom>
          <a:noFill/>
        </p:spPr>
        <p:txBody>
          <a:bodyPr wrap="square" rtlCol="0">
            <a:spAutoFit/>
          </a:bodyPr>
          <a:lstStyle/>
          <a:p>
            <a:r>
              <a:rPr lang="en-US" sz="2800" dirty="0" smtClean="0">
                <a:solidFill>
                  <a:schemeClr val="bg1"/>
                </a:solidFill>
              </a:rPr>
              <a:t>Post-Recession Trends</a:t>
            </a:r>
            <a:endParaRPr lang="en-US" sz="2800" dirty="0">
              <a:solidFill>
                <a:schemeClr val="bg1"/>
              </a:solidFill>
            </a:endParaRPr>
          </a:p>
        </p:txBody>
      </p:sp>
      <p:graphicFrame>
        <p:nvGraphicFramePr>
          <p:cNvPr id="17" name="Chart 16"/>
          <p:cNvGraphicFramePr>
            <a:graphicFrameLocks/>
          </p:cNvGraphicFramePr>
          <p:nvPr>
            <p:extLst>
              <p:ext uri="{D42A27DB-BD31-4B8C-83A1-F6EECF244321}">
                <p14:modId xmlns:p14="http://schemas.microsoft.com/office/powerpoint/2010/main" val="2248684433"/>
              </p:ext>
            </p:extLst>
          </p:nvPr>
        </p:nvGraphicFramePr>
        <p:xfrm>
          <a:off x="237699" y="1676399"/>
          <a:ext cx="7772400" cy="50476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59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graphicEl>
                                              <a:chart seriesIdx="-3" categoryIdx="-3" bldStep="gridLegend"/>
                                            </p:graphicEl>
                                          </p:spTgt>
                                        </p:tgtEl>
                                        <p:attrNameLst>
                                          <p:attrName>style.visibility</p:attrName>
                                        </p:attrNameLst>
                                      </p:cBhvr>
                                      <p:to>
                                        <p:strVal val="visible"/>
                                      </p:to>
                                    </p:set>
                                    <p:anim calcmode="lin" valueType="num">
                                      <p:cBhvr additive="base">
                                        <p:cTn id="7" dur="500" fill="hold"/>
                                        <p:tgtEl>
                                          <p:spTgt spid="17">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7">
                                            <p:graphicEl>
                                              <a:chart seriesIdx="0" categoryIdx="0" bldStep="ptInSeries"/>
                                            </p:graphicEl>
                                          </p:spTgt>
                                        </p:tgtEl>
                                        <p:attrNameLst>
                                          <p:attrName>style.visibility</p:attrName>
                                        </p:attrNameLst>
                                      </p:cBhvr>
                                      <p:to>
                                        <p:strVal val="visible"/>
                                      </p:to>
                                    </p:set>
                                    <p:anim calcmode="lin" valueType="num">
                                      <p:cBhvr additive="base">
                                        <p:cTn id="12" dur="500" fill="hold"/>
                                        <p:tgtEl>
                                          <p:spTgt spid="17">
                                            <p:graphicEl>
                                              <a:chart seriesIdx="0"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
                                            <p:graphicEl>
                                              <a:chart seriesIdx="0" categoryIdx="0" bldStep="ptInSeries"/>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7">
                                            <p:graphicEl>
                                              <a:chart seriesIdx="0" categoryIdx="1" bldStep="ptInSeries"/>
                                            </p:graphicEl>
                                          </p:spTgt>
                                        </p:tgtEl>
                                        <p:attrNameLst>
                                          <p:attrName>style.visibility</p:attrName>
                                        </p:attrNameLst>
                                      </p:cBhvr>
                                      <p:to>
                                        <p:strVal val="visible"/>
                                      </p:to>
                                    </p:set>
                                    <p:anim calcmode="lin" valueType="num">
                                      <p:cBhvr additive="base">
                                        <p:cTn id="17" dur="500" fill="hold"/>
                                        <p:tgtEl>
                                          <p:spTgt spid="17">
                                            <p:graphicEl>
                                              <a:chart seriesIdx="0" categoryIdx="1" bldStep="ptInSeries"/>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graphicEl>
                                              <a:chart seriesIdx="0" categoryIdx="1" bldStep="ptInSeries"/>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7">
                                            <p:graphicEl>
                                              <a:chart seriesIdx="0" categoryIdx="2" bldStep="ptInSeries"/>
                                            </p:graphicEl>
                                          </p:spTgt>
                                        </p:tgtEl>
                                        <p:attrNameLst>
                                          <p:attrName>style.visibility</p:attrName>
                                        </p:attrNameLst>
                                      </p:cBhvr>
                                      <p:to>
                                        <p:strVal val="visible"/>
                                      </p:to>
                                    </p:set>
                                    <p:anim calcmode="lin" valueType="num">
                                      <p:cBhvr additive="base">
                                        <p:cTn id="22" dur="500" fill="hold"/>
                                        <p:tgtEl>
                                          <p:spTgt spid="17">
                                            <p:graphicEl>
                                              <a:chart seriesIdx="0" categoryIdx="2" bldStep="ptInSeries"/>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17">
                                            <p:graphicEl>
                                              <a:chart seriesIdx="0" categoryIdx="2" bldStep="ptInSeries"/>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7">
                                            <p:graphicEl>
                                              <a:chart seriesIdx="0" categoryIdx="3" bldStep="ptInSeries"/>
                                            </p:graphicEl>
                                          </p:spTgt>
                                        </p:tgtEl>
                                        <p:attrNameLst>
                                          <p:attrName>style.visibility</p:attrName>
                                        </p:attrNameLst>
                                      </p:cBhvr>
                                      <p:to>
                                        <p:strVal val="visible"/>
                                      </p:to>
                                    </p:set>
                                    <p:anim calcmode="lin" valueType="num">
                                      <p:cBhvr additive="base">
                                        <p:cTn id="27" dur="500" fill="hold"/>
                                        <p:tgtEl>
                                          <p:spTgt spid="17">
                                            <p:graphicEl>
                                              <a:chart seriesIdx="0" categoryIdx="3" bldStep="ptInSeries"/>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
                                            <p:graphicEl>
                                              <a:chart seriesIdx="0" categoryIdx="3" bldStep="ptInSeries"/>
                                            </p:graphic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7">
                                            <p:graphicEl>
                                              <a:chart seriesIdx="0" categoryIdx="4" bldStep="ptInSeries"/>
                                            </p:graphicEl>
                                          </p:spTgt>
                                        </p:tgtEl>
                                        <p:attrNameLst>
                                          <p:attrName>style.visibility</p:attrName>
                                        </p:attrNameLst>
                                      </p:cBhvr>
                                      <p:to>
                                        <p:strVal val="visible"/>
                                      </p:to>
                                    </p:set>
                                    <p:anim calcmode="lin" valueType="num">
                                      <p:cBhvr additive="base">
                                        <p:cTn id="32" dur="500" fill="hold"/>
                                        <p:tgtEl>
                                          <p:spTgt spid="17">
                                            <p:graphicEl>
                                              <a:chart seriesIdx="0" categoryIdx="4" bldStep="ptInSeries"/>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17">
                                            <p:graphicEl>
                                              <a:chart seriesIdx="0" categoryIdx="4" bldStep="ptInSeries"/>
                                            </p:graphic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7">
                                            <p:graphicEl>
                                              <a:chart seriesIdx="0" categoryIdx="5" bldStep="ptInSeries"/>
                                            </p:graphicEl>
                                          </p:spTgt>
                                        </p:tgtEl>
                                        <p:attrNameLst>
                                          <p:attrName>style.visibility</p:attrName>
                                        </p:attrNameLst>
                                      </p:cBhvr>
                                      <p:to>
                                        <p:strVal val="visible"/>
                                      </p:to>
                                    </p:set>
                                    <p:anim calcmode="lin" valueType="num">
                                      <p:cBhvr additive="base">
                                        <p:cTn id="37" dur="500" fill="hold"/>
                                        <p:tgtEl>
                                          <p:spTgt spid="17">
                                            <p:graphicEl>
                                              <a:chart seriesIdx="0" categoryIdx="5" bldStep="ptInSeries"/>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graphicEl>
                                              <a:chart seriesIdx="0" categoryIdx="5" bldStep="ptInSeries"/>
                                            </p:graphic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graphicEl>
                                              <a:chart seriesIdx="0" categoryIdx="6" bldStep="ptInSeries"/>
                                            </p:graphicEl>
                                          </p:spTgt>
                                        </p:tgtEl>
                                        <p:attrNameLst>
                                          <p:attrName>style.visibility</p:attrName>
                                        </p:attrNameLst>
                                      </p:cBhvr>
                                      <p:to>
                                        <p:strVal val="visible"/>
                                      </p:to>
                                    </p:set>
                                    <p:anim calcmode="lin" valueType="num">
                                      <p:cBhvr additive="base">
                                        <p:cTn id="42" dur="500" fill="hold"/>
                                        <p:tgtEl>
                                          <p:spTgt spid="17">
                                            <p:graphicEl>
                                              <a:chart seriesIdx="0" categoryIdx="6" bldStep="ptInSeries"/>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17">
                                            <p:graphicEl>
                                              <a:chart seriesIdx="0" categoryIdx="6" bldStep="ptInSeries"/>
                                            </p:graphic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7">
                                            <p:graphicEl>
                                              <a:chart seriesIdx="0" categoryIdx="7" bldStep="ptInSeries"/>
                                            </p:graphicEl>
                                          </p:spTgt>
                                        </p:tgtEl>
                                        <p:attrNameLst>
                                          <p:attrName>style.visibility</p:attrName>
                                        </p:attrNameLst>
                                      </p:cBhvr>
                                      <p:to>
                                        <p:strVal val="visible"/>
                                      </p:to>
                                    </p:set>
                                    <p:anim calcmode="lin" valueType="num">
                                      <p:cBhvr additive="base">
                                        <p:cTn id="47" dur="500" fill="hold"/>
                                        <p:tgtEl>
                                          <p:spTgt spid="17">
                                            <p:graphicEl>
                                              <a:chart seriesIdx="0" categoryIdx="7" bldStep="ptInSeries"/>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17">
                                            <p:graphicEl>
                                              <a:chart seriesIdx="0" categoryIdx="7" bldStep="ptInSeries"/>
                                            </p:graphic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7">
                                            <p:graphicEl>
                                              <a:chart seriesIdx="0" categoryIdx="8" bldStep="ptInSeries"/>
                                            </p:graphicEl>
                                          </p:spTgt>
                                        </p:tgtEl>
                                        <p:attrNameLst>
                                          <p:attrName>style.visibility</p:attrName>
                                        </p:attrNameLst>
                                      </p:cBhvr>
                                      <p:to>
                                        <p:strVal val="visible"/>
                                      </p:to>
                                    </p:set>
                                    <p:anim calcmode="lin" valueType="num">
                                      <p:cBhvr additive="base">
                                        <p:cTn id="52" dur="500" fill="hold"/>
                                        <p:tgtEl>
                                          <p:spTgt spid="17">
                                            <p:graphicEl>
                                              <a:chart seriesIdx="0" categoryIdx="8" bldStep="ptInSeries"/>
                                            </p:graphicEl>
                                          </p:spTgt>
                                        </p:tgtEl>
                                        <p:attrNameLst>
                                          <p:attrName>ppt_x</p:attrName>
                                        </p:attrNameLst>
                                      </p:cBhvr>
                                      <p:tavLst>
                                        <p:tav tm="0">
                                          <p:val>
                                            <p:strVal val="#ppt_x"/>
                                          </p:val>
                                        </p:tav>
                                        <p:tav tm="100000">
                                          <p:val>
                                            <p:strVal val="#ppt_x"/>
                                          </p:val>
                                        </p:tav>
                                      </p:tavLst>
                                    </p:anim>
                                    <p:anim calcmode="lin" valueType="num">
                                      <p:cBhvr additive="base">
                                        <p:cTn id="53" dur="500" fill="hold"/>
                                        <p:tgtEl>
                                          <p:spTgt spid="17">
                                            <p:graphicEl>
                                              <a:chart seriesIdx="0" categoryIdx="8" bldStep="ptInSeries"/>
                                            </p:graphic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7">
                                            <p:graphicEl>
                                              <a:chart seriesIdx="0" categoryIdx="9" bldStep="ptInSeries"/>
                                            </p:graphicEl>
                                          </p:spTgt>
                                        </p:tgtEl>
                                        <p:attrNameLst>
                                          <p:attrName>style.visibility</p:attrName>
                                        </p:attrNameLst>
                                      </p:cBhvr>
                                      <p:to>
                                        <p:strVal val="visible"/>
                                      </p:to>
                                    </p:set>
                                    <p:anim calcmode="lin" valueType="num">
                                      <p:cBhvr additive="base">
                                        <p:cTn id="57" dur="500" fill="hold"/>
                                        <p:tgtEl>
                                          <p:spTgt spid="17">
                                            <p:graphicEl>
                                              <a:chart seriesIdx="0" categoryIdx="9" bldStep="ptInSeries"/>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17">
                                            <p:graphicEl>
                                              <a:chart seriesIdx="0" categoryIdx="9" bldStep="ptInSeries"/>
                                            </p:graphic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7">
                                            <p:graphicEl>
                                              <a:chart seriesIdx="0" categoryIdx="10" bldStep="ptInSeries"/>
                                            </p:graphicEl>
                                          </p:spTgt>
                                        </p:tgtEl>
                                        <p:attrNameLst>
                                          <p:attrName>style.visibility</p:attrName>
                                        </p:attrNameLst>
                                      </p:cBhvr>
                                      <p:to>
                                        <p:strVal val="visible"/>
                                      </p:to>
                                    </p:set>
                                    <p:anim calcmode="lin" valueType="num">
                                      <p:cBhvr additive="base">
                                        <p:cTn id="62" dur="500" fill="hold"/>
                                        <p:tgtEl>
                                          <p:spTgt spid="17">
                                            <p:graphicEl>
                                              <a:chart seriesIdx="0" categoryIdx="10" bldStep="ptInSeries"/>
                                            </p:graphicEl>
                                          </p:spTgt>
                                        </p:tgtEl>
                                        <p:attrNameLst>
                                          <p:attrName>ppt_x</p:attrName>
                                        </p:attrNameLst>
                                      </p:cBhvr>
                                      <p:tavLst>
                                        <p:tav tm="0">
                                          <p:val>
                                            <p:strVal val="#ppt_x"/>
                                          </p:val>
                                        </p:tav>
                                        <p:tav tm="100000">
                                          <p:val>
                                            <p:strVal val="#ppt_x"/>
                                          </p:val>
                                        </p:tav>
                                      </p:tavLst>
                                    </p:anim>
                                    <p:anim calcmode="lin" valueType="num">
                                      <p:cBhvr additive="base">
                                        <p:cTn id="63" dur="500" fill="hold"/>
                                        <p:tgtEl>
                                          <p:spTgt spid="17">
                                            <p:graphicEl>
                                              <a:chart seriesIdx="0" categoryIdx="10" bldStep="ptIn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uiExpand="1">
        <p:bldSub>
          <a:bldChart bld="seriesEl"/>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696200" cy="2163762"/>
          </a:xfrm>
        </p:spPr>
        <p:txBody>
          <a:bodyPr/>
          <a:lstStyle/>
          <a:p>
            <a:pPr algn="ctr"/>
            <a:r>
              <a:rPr lang="en-US" sz="3000" dirty="0">
                <a:solidFill>
                  <a:schemeClr val="tx1">
                    <a:lumMod val="50000"/>
                    <a:lumOff val="50000"/>
                  </a:schemeClr>
                </a:solidFill>
                <a:latin typeface="+mn-lt"/>
              </a:rPr>
              <a:t>Trend #3:</a:t>
            </a:r>
            <a:br>
              <a:rPr lang="en-US" sz="3000" dirty="0">
                <a:solidFill>
                  <a:schemeClr val="tx1">
                    <a:lumMod val="50000"/>
                    <a:lumOff val="50000"/>
                  </a:schemeClr>
                </a:solidFill>
                <a:latin typeface="+mn-lt"/>
              </a:rPr>
            </a:br>
            <a:r>
              <a:rPr lang="en-US" sz="3000" dirty="0">
                <a:solidFill>
                  <a:schemeClr val="tx1">
                    <a:lumMod val="50000"/>
                    <a:lumOff val="50000"/>
                  </a:schemeClr>
                </a:solidFill>
                <a:latin typeface="+mn-lt"/>
              </a:rPr>
              <a:t>Allen County is the most diversified county, but…</a:t>
            </a:r>
            <a:br>
              <a:rPr lang="en-US" sz="3000" dirty="0">
                <a:solidFill>
                  <a:schemeClr val="tx1">
                    <a:lumMod val="50000"/>
                    <a:lumOff val="50000"/>
                  </a:schemeClr>
                </a:solidFill>
                <a:latin typeface="+mn-lt"/>
              </a:rPr>
            </a:br>
            <a:r>
              <a:rPr lang="en-US" sz="3000" dirty="0">
                <a:solidFill>
                  <a:schemeClr val="tx1">
                    <a:lumMod val="50000"/>
                    <a:lumOff val="50000"/>
                  </a:schemeClr>
                </a:solidFill>
                <a:latin typeface="+mn-lt"/>
              </a:rPr>
              <a:t>it is growing slowly and losing ground in PCI compared to rest of the region</a:t>
            </a:r>
            <a:br>
              <a:rPr lang="en-US" sz="3000" dirty="0">
                <a:solidFill>
                  <a:schemeClr val="tx1">
                    <a:lumMod val="50000"/>
                    <a:lumOff val="50000"/>
                  </a:schemeClr>
                </a:solidFill>
                <a:latin typeface="+mn-lt"/>
              </a:rPr>
            </a:br>
            <a:endParaRPr lang="en-US" sz="3000" dirty="0">
              <a:solidFill>
                <a:schemeClr val="tx1">
                  <a:lumMod val="50000"/>
                  <a:lumOff val="50000"/>
                </a:schemeClr>
              </a:solidFill>
              <a:latin typeface="+mn-lt"/>
            </a:endParaRPr>
          </a:p>
        </p:txBody>
      </p:sp>
      <p:sp>
        <p:nvSpPr>
          <p:cNvPr id="3" name="Text Placeholder 2"/>
          <p:cNvSpPr>
            <a:spLocks noGrp="1"/>
          </p:cNvSpPr>
          <p:nvPr>
            <p:ph sz="half" idx="1"/>
          </p:nvPr>
        </p:nvSpPr>
        <p:spPr>
          <a:xfrm>
            <a:off x="1752600" y="2633108"/>
            <a:ext cx="2057400" cy="3691492"/>
          </a:xfrm>
          <a:gradFill flip="none" rotWithShape="1">
            <a:gsLst>
              <a:gs pos="0">
                <a:schemeClr val="tx2">
                  <a:lumMod val="25000"/>
                  <a:lumOff val="75000"/>
                  <a:shade val="30000"/>
                  <a:satMod val="115000"/>
                </a:schemeClr>
              </a:gs>
              <a:gs pos="50000">
                <a:schemeClr val="tx2">
                  <a:lumMod val="25000"/>
                  <a:lumOff val="75000"/>
                  <a:shade val="67500"/>
                  <a:satMod val="115000"/>
                </a:schemeClr>
              </a:gs>
              <a:gs pos="100000">
                <a:schemeClr val="tx2">
                  <a:lumMod val="25000"/>
                  <a:lumOff val="75000"/>
                  <a:shade val="100000"/>
                  <a:satMod val="115000"/>
                </a:schemeClr>
              </a:gs>
            </a:gsLst>
            <a:lin ang="18900000" scaled="1"/>
            <a:tileRect/>
          </a:gradFill>
        </p:spPr>
        <p:txBody>
          <a:bodyPr>
            <a:normAutofit/>
          </a:bodyPr>
          <a:lstStyle/>
          <a:p>
            <a:pPr marL="114300" indent="0" algn="ctr">
              <a:buNone/>
            </a:pPr>
            <a:r>
              <a:rPr lang="en-US" sz="2000" b="1" u="sng" dirty="0" smtClean="0">
                <a:solidFill>
                  <a:schemeClr val="tx2"/>
                </a:solidFill>
              </a:rPr>
              <a:t>Allen County</a:t>
            </a:r>
          </a:p>
          <a:p>
            <a:pPr marL="114300" indent="0" algn="ctr">
              <a:buNone/>
            </a:pPr>
            <a:endParaRPr lang="en-US" sz="2000" b="1" u="sng" dirty="0">
              <a:solidFill>
                <a:schemeClr val="tx2"/>
              </a:solidFill>
            </a:endParaRPr>
          </a:p>
          <a:p>
            <a:pPr marL="114300" indent="0" algn="ctr">
              <a:buNone/>
            </a:pPr>
            <a:r>
              <a:rPr lang="en-US" sz="2000" b="1" dirty="0" smtClean="0">
                <a:solidFill>
                  <a:schemeClr val="tx2"/>
                </a:solidFill>
              </a:rPr>
              <a:t>7%</a:t>
            </a:r>
          </a:p>
          <a:p>
            <a:pPr marL="114300" indent="0" algn="ctr">
              <a:buNone/>
            </a:pPr>
            <a:r>
              <a:rPr lang="en-US" sz="2000" b="1" dirty="0" smtClean="0">
                <a:solidFill>
                  <a:schemeClr val="tx2"/>
                </a:solidFill>
              </a:rPr>
              <a:t>+11,752</a:t>
            </a:r>
          </a:p>
          <a:p>
            <a:pPr marL="114300" indent="0" algn="ctr">
              <a:buNone/>
            </a:pPr>
            <a:endParaRPr lang="en-US" sz="2000" b="1" dirty="0" smtClean="0">
              <a:solidFill>
                <a:schemeClr val="tx2"/>
              </a:solidFill>
            </a:endParaRPr>
          </a:p>
          <a:p>
            <a:pPr marL="114300" indent="0" algn="ctr">
              <a:buNone/>
            </a:pPr>
            <a:r>
              <a:rPr lang="en-US" sz="2000" b="1" dirty="0" smtClean="0">
                <a:solidFill>
                  <a:schemeClr val="tx2"/>
                </a:solidFill>
              </a:rPr>
              <a:t>15%</a:t>
            </a:r>
          </a:p>
          <a:p>
            <a:pPr marL="114300" indent="0" algn="ctr">
              <a:buNone/>
            </a:pPr>
            <a:r>
              <a:rPr lang="en-US" sz="2000" b="1" dirty="0" smtClean="0">
                <a:solidFill>
                  <a:schemeClr val="tx2"/>
                </a:solidFill>
              </a:rPr>
              <a:t>$39,712</a:t>
            </a:r>
          </a:p>
          <a:p>
            <a:pPr marL="114300" indent="0" algn="ctr">
              <a:buNone/>
            </a:pPr>
            <a:endParaRPr lang="en-US" sz="2000" b="1" u="sng" dirty="0">
              <a:solidFill>
                <a:schemeClr val="tx2"/>
              </a:solidFill>
            </a:endParaRPr>
          </a:p>
        </p:txBody>
      </p:sp>
      <p:sp>
        <p:nvSpPr>
          <p:cNvPr id="6" name="Content Placeholder 5"/>
          <p:cNvSpPr>
            <a:spLocks noGrp="1"/>
          </p:cNvSpPr>
          <p:nvPr>
            <p:ph sz="half" idx="2"/>
          </p:nvPr>
        </p:nvSpPr>
        <p:spPr>
          <a:xfrm>
            <a:off x="4038600" y="2633108"/>
            <a:ext cx="2057400" cy="3691492"/>
          </a:xfrm>
          <a:gradFill flip="none" rotWithShape="1">
            <a:gsLst>
              <a:gs pos="0">
                <a:schemeClr val="tx2">
                  <a:lumMod val="25000"/>
                  <a:lumOff val="75000"/>
                  <a:shade val="30000"/>
                  <a:satMod val="115000"/>
                </a:schemeClr>
              </a:gs>
              <a:gs pos="50000">
                <a:schemeClr val="tx2">
                  <a:lumMod val="25000"/>
                  <a:lumOff val="75000"/>
                  <a:shade val="67500"/>
                  <a:satMod val="115000"/>
                </a:schemeClr>
              </a:gs>
              <a:gs pos="100000">
                <a:schemeClr val="tx2">
                  <a:lumMod val="25000"/>
                  <a:lumOff val="75000"/>
                  <a:shade val="100000"/>
                  <a:satMod val="115000"/>
                </a:schemeClr>
              </a:gs>
            </a:gsLst>
            <a:lin ang="18900000" scaled="1"/>
            <a:tileRect/>
          </a:gradFill>
        </p:spPr>
        <p:txBody>
          <a:bodyPr>
            <a:normAutofit/>
          </a:bodyPr>
          <a:lstStyle/>
          <a:p>
            <a:pPr marL="114300" indent="0" algn="ctr">
              <a:buNone/>
            </a:pPr>
            <a:r>
              <a:rPr lang="en-US" sz="2000" b="1" u="sng" dirty="0" smtClean="0">
                <a:solidFill>
                  <a:schemeClr val="tx2"/>
                </a:solidFill>
              </a:rPr>
              <a:t>10 Regional Co. </a:t>
            </a:r>
          </a:p>
          <a:p>
            <a:pPr marL="114300" indent="0" algn="ctr">
              <a:buNone/>
            </a:pPr>
            <a:endParaRPr lang="en-US" sz="2000" b="1" u="sng" dirty="0">
              <a:solidFill>
                <a:schemeClr val="tx2"/>
              </a:solidFill>
            </a:endParaRPr>
          </a:p>
          <a:p>
            <a:pPr marL="114300" indent="0" algn="ctr">
              <a:buNone/>
            </a:pPr>
            <a:r>
              <a:rPr lang="en-US" sz="2000" b="1" dirty="0" smtClean="0">
                <a:solidFill>
                  <a:schemeClr val="tx2"/>
                </a:solidFill>
              </a:rPr>
              <a:t>13%</a:t>
            </a:r>
          </a:p>
          <a:p>
            <a:pPr marL="114300" indent="0" algn="ctr">
              <a:buNone/>
            </a:pPr>
            <a:r>
              <a:rPr lang="en-US" sz="2000" b="1" dirty="0" smtClean="0">
                <a:solidFill>
                  <a:schemeClr val="tx2"/>
                </a:solidFill>
              </a:rPr>
              <a:t>+19,377</a:t>
            </a:r>
          </a:p>
          <a:p>
            <a:pPr marL="114300" indent="0" algn="ctr">
              <a:buNone/>
            </a:pPr>
            <a:endParaRPr lang="en-US" sz="2000" b="1" dirty="0">
              <a:solidFill>
                <a:schemeClr val="tx2"/>
              </a:solidFill>
            </a:endParaRPr>
          </a:p>
          <a:p>
            <a:pPr marL="114300" indent="0" algn="ctr">
              <a:buNone/>
            </a:pPr>
            <a:r>
              <a:rPr lang="en-US" sz="2000" b="1" dirty="0" smtClean="0">
                <a:solidFill>
                  <a:schemeClr val="tx2"/>
                </a:solidFill>
              </a:rPr>
              <a:t>26%</a:t>
            </a:r>
          </a:p>
          <a:p>
            <a:pPr marL="114300" indent="0" algn="ctr">
              <a:buNone/>
            </a:pPr>
            <a:r>
              <a:rPr lang="en-US" sz="2000" b="1" dirty="0" smtClean="0">
                <a:solidFill>
                  <a:schemeClr val="tx2"/>
                </a:solidFill>
              </a:rPr>
              <a:t>$36,622</a:t>
            </a:r>
            <a:endParaRPr lang="en-US" sz="2000" b="1" dirty="0">
              <a:solidFill>
                <a:schemeClr val="tx2"/>
              </a:solidFill>
            </a:endParaRPr>
          </a:p>
        </p:txBody>
      </p:sp>
      <p:sp>
        <p:nvSpPr>
          <p:cNvPr id="4" name="TextBox 3"/>
          <p:cNvSpPr txBox="1"/>
          <p:nvPr/>
        </p:nvSpPr>
        <p:spPr>
          <a:xfrm rot="5400000">
            <a:off x="6090910" y="2443491"/>
            <a:ext cx="5410200" cy="523220"/>
          </a:xfrm>
          <a:prstGeom prst="rect">
            <a:avLst/>
          </a:prstGeom>
          <a:noFill/>
        </p:spPr>
        <p:txBody>
          <a:bodyPr wrap="square" rtlCol="0">
            <a:spAutoFit/>
          </a:bodyPr>
          <a:lstStyle/>
          <a:p>
            <a:r>
              <a:rPr lang="en-US" sz="2800" dirty="0" smtClean="0">
                <a:solidFill>
                  <a:schemeClr val="bg1"/>
                </a:solidFill>
              </a:rPr>
              <a:t>Post-Recession Trends</a:t>
            </a:r>
            <a:endParaRPr lang="en-US" sz="2800" dirty="0">
              <a:solidFill>
                <a:schemeClr val="bg1"/>
              </a:solidFill>
            </a:endParaRPr>
          </a:p>
        </p:txBody>
      </p:sp>
      <p:sp>
        <p:nvSpPr>
          <p:cNvPr id="7" name="Text Placeholder 2"/>
          <p:cNvSpPr txBox="1">
            <a:spLocks/>
          </p:cNvSpPr>
          <p:nvPr/>
        </p:nvSpPr>
        <p:spPr>
          <a:xfrm>
            <a:off x="0" y="2627420"/>
            <a:ext cx="1600200" cy="3692857"/>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85000" lnSpcReduction="20000"/>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pPr marL="114300" indent="0" algn="ctr">
              <a:buFont typeface="Arial" pitchFamily="34" charset="0"/>
              <a:buNone/>
            </a:pPr>
            <a:endParaRPr lang="en-US" sz="2000" b="1" u="sng" dirty="0" smtClean="0">
              <a:solidFill>
                <a:schemeClr val="tx2"/>
              </a:solidFill>
            </a:endParaRPr>
          </a:p>
          <a:p>
            <a:pPr marL="114300" indent="0" algn="ctr">
              <a:buFont typeface="Arial" pitchFamily="34" charset="0"/>
              <a:buNone/>
            </a:pPr>
            <a:endParaRPr lang="en-US" sz="1800" b="1" dirty="0">
              <a:solidFill>
                <a:schemeClr val="tx2"/>
              </a:solidFill>
            </a:endParaRPr>
          </a:p>
          <a:p>
            <a:pPr marL="114300" indent="0" algn="ctr">
              <a:buFont typeface="Arial" pitchFamily="34" charset="0"/>
              <a:buNone/>
            </a:pPr>
            <a:endParaRPr lang="en-US" sz="1800" b="1" dirty="0" smtClean="0">
              <a:solidFill>
                <a:schemeClr val="tx2"/>
              </a:solidFill>
            </a:endParaRPr>
          </a:p>
          <a:p>
            <a:pPr marL="114300" indent="0" algn="ctr">
              <a:buFont typeface="Arial" pitchFamily="34" charset="0"/>
              <a:buNone/>
            </a:pPr>
            <a:endParaRPr lang="en-US" sz="1800" b="1" dirty="0" smtClean="0">
              <a:solidFill>
                <a:schemeClr val="tx2"/>
              </a:solidFill>
            </a:endParaRPr>
          </a:p>
          <a:p>
            <a:pPr marL="114300" indent="0" algn="ctr">
              <a:buFont typeface="Arial" pitchFamily="34" charset="0"/>
              <a:buNone/>
            </a:pPr>
            <a:r>
              <a:rPr lang="en-US" sz="2000" b="1" dirty="0" smtClean="0">
                <a:solidFill>
                  <a:schemeClr val="tx2"/>
                </a:solidFill>
              </a:rPr>
              <a:t>5-year job growth</a:t>
            </a:r>
          </a:p>
          <a:p>
            <a:pPr marL="114300" indent="0" algn="ctr">
              <a:buFont typeface="Arial" pitchFamily="34" charset="0"/>
              <a:buNone/>
            </a:pPr>
            <a:endParaRPr lang="en-US" sz="2000" b="1" dirty="0">
              <a:solidFill>
                <a:schemeClr val="tx2"/>
              </a:solidFill>
            </a:endParaRPr>
          </a:p>
          <a:p>
            <a:pPr marL="114300" indent="0" algn="ctr">
              <a:buFont typeface="Arial" pitchFamily="34" charset="0"/>
              <a:buNone/>
            </a:pPr>
            <a:endParaRPr lang="en-US" sz="2000" b="1" dirty="0" smtClean="0">
              <a:solidFill>
                <a:schemeClr val="tx2"/>
              </a:solidFill>
            </a:endParaRPr>
          </a:p>
          <a:p>
            <a:pPr marL="114300" indent="0" algn="ctr">
              <a:buFont typeface="Arial" pitchFamily="34" charset="0"/>
              <a:buNone/>
            </a:pPr>
            <a:r>
              <a:rPr lang="en-US" sz="2000" b="1" dirty="0" smtClean="0">
                <a:solidFill>
                  <a:schemeClr val="tx2"/>
                </a:solidFill>
              </a:rPr>
              <a:t>Per capita income (PCI) growth</a:t>
            </a:r>
          </a:p>
          <a:p>
            <a:pPr marL="114300" indent="0" algn="ctr">
              <a:buFont typeface="Arial" pitchFamily="34" charset="0"/>
              <a:buNone/>
            </a:pPr>
            <a:endParaRPr lang="en-US" sz="2000" b="1" dirty="0">
              <a:solidFill>
                <a:schemeClr val="tx2"/>
              </a:solidFill>
            </a:endParaRPr>
          </a:p>
          <a:p>
            <a:pPr marL="114300" indent="0" algn="ctr">
              <a:buFont typeface="Arial" pitchFamily="34" charset="0"/>
              <a:buNone/>
            </a:pPr>
            <a:endParaRPr lang="en-US" sz="2000" b="1" dirty="0" smtClean="0">
              <a:solidFill>
                <a:schemeClr val="tx2"/>
              </a:solidFill>
            </a:endParaRPr>
          </a:p>
          <a:p>
            <a:pPr marL="114300" indent="0" algn="ctr">
              <a:buFont typeface="Arial" pitchFamily="34" charset="0"/>
              <a:buNone/>
            </a:pPr>
            <a:endParaRPr lang="en-US" sz="2000" b="1" dirty="0">
              <a:solidFill>
                <a:schemeClr val="tx2"/>
              </a:solidFill>
            </a:endParaRPr>
          </a:p>
          <a:p>
            <a:pPr marL="114300" indent="0" algn="ctr">
              <a:buFont typeface="Arial" pitchFamily="34" charset="0"/>
              <a:buNone/>
            </a:pPr>
            <a:r>
              <a:rPr lang="en-US" sz="2000" b="1" dirty="0" smtClean="0">
                <a:solidFill>
                  <a:schemeClr val="tx2"/>
                </a:solidFill>
              </a:rPr>
              <a:t> </a:t>
            </a:r>
            <a:endParaRPr lang="en-US" sz="2000" b="1" dirty="0">
              <a:solidFill>
                <a:schemeClr val="tx2"/>
              </a:solidFill>
            </a:endParaRPr>
          </a:p>
        </p:txBody>
      </p:sp>
      <p:sp>
        <p:nvSpPr>
          <p:cNvPr id="8" name="Content Placeholder 5"/>
          <p:cNvSpPr txBox="1">
            <a:spLocks/>
          </p:cNvSpPr>
          <p:nvPr/>
        </p:nvSpPr>
        <p:spPr>
          <a:xfrm>
            <a:off x="6248400" y="2637885"/>
            <a:ext cx="2057400" cy="3691492"/>
          </a:xfrm>
          <a:prstGeom prst="rect">
            <a:avLst/>
          </a:prstGeom>
          <a:gradFill flip="none" rotWithShape="1">
            <a:gsLst>
              <a:gs pos="0">
                <a:schemeClr val="tx2">
                  <a:lumMod val="25000"/>
                  <a:lumOff val="75000"/>
                  <a:shade val="30000"/>
                  <a:satMod val="115000"/>
                </a:schemeClr>
              </a:gs>
              <a:gs pos="50000">
                <a:schemeClr val="tx2">
                  <a:lumMod val="25000"/>
                  <a:lumOff val="75000"/>
                  <a:shade val="67500"/>
                  <a:satMod val="115000"/>
                </a:schemeClr>
              </a:gs>
              <a:gs pos="100000">
                <a:schemeClr val="tx2">
                  <a:lumMod val="25000"/>
                  <a:lumOff val="75000"/>
                  <a:shade val="100000"/>
                  <a:satMod val="115000"/>
                </a:schemeClr>
              </a:gs>
            </a:gsLst>
            <a:lin ang="18900000" scaled="1"/>
            <a:tileRect/>
          </a:gradFill>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pPr marL="114300" indent="0" algn="ctr">
              <a:buFont typeface="Arial" pitchFamily="34" charset="0"/>
              <a:buNone/>
            </a:pPr>
            <a:r>
              <a:rPr lang="en-US" sz="2000" b="1" u="sng" dirty="0" smtClean="0">
                <a:solidFill>
                  <a:schemeClr val="tx2"/>
                </a:solidFill>
              </a:rPr>
              <a:t>United States</a:t>
            </a:r>
          </a:p>
          <a:p>
            <a:pPr marL="114300" indent="0" algn="ctr">
              <a:buFont typeface="Arial" pitchFamily="34" charset="0"/>
              <a:buNone/>
            </a:pPr>
            <a:endParaRPr lang="en-US" sz="2000" b="1" u="sng" dirty="0" smtClean="0">
              <a:solidFill>
                <a:schemeClr val="tx2"/>
              </a:solidFill>
            </a:endParaRPr>
          </a:p>
          <a:p>
            <a:pPr marL="114300" indent="0" algn="ctr">
              <a:buFont typeface="Arial" pitchFamily="34" charset="0"/>
              <a:buNone/>
            </a:pPr>
            <a:r>
              <a:rPr lang="en-US" sz="2000" b="1" dirty="0" smtClean="0">
                <a:solidFill>
                  <a:schemeClr val="tx2"/>
                </a:solidFill>
              </a:rPr>
              <a:t>9%</a:t>
            </a:r>
          </a:p>
          <a:p>
            <a:pPr marL="114300" indent="0" algn="ctr">
              <a:buFont typeface="Arial" pitchFamily="34" charset="0"/>
              <a:buNone/>
            </a:pPr>
            <a:r>
              <a:rPr lang="en-US" sz="2000" b="1" dirty="0" smtClean="0">
                <a:solidFill>
                  <a:schemeClr val="tx2"/>
                </a:solidFill>
              </a:rPr>
              <a:t>+11.6 million</a:t>
            </a:r>
          </a:p>
          <a:p>
            <a:pPr marL="114300" indent="0" algn="ctr">
              <a:buFont typeface="Arial" pitchFamily="34" charset="0"/>
              <a:buNone/>
            </a:pPr>
            <a:endParaRPr lang="en-US" sz="2000" b="1" dirty="0" smtClean="0">
              <a:solidFill>
                <a:schemeClr val="tx2"/>
              </a:solidFill>
            </a:endParaRPr>
          </a:p>
          <a:p>
            <a:pPr marL="114300" indent="0" algn="ctr">
              <a:buFont typeface="Arial" pitchFamily="34" charset="0"/>
              <a:buNone/>
            </a:pPr>
            <a:r>
              <a:rPr lang="en-US" sz="2000" b="1" dirty="0" smtClean="0">
                <a:solidFill>
                  <a:schemeClr val="tx2"/>
                </a:solidFill>
              </a:rPr>
              <a:t>17%</a:t>
            </a:r>
          </a:p>
          <a:p>
            <a:pPr marL="114300" indent="0" algn="ctr">
              <a:buFont typeface="Arial" pitchFamily="34" charset="0"/>
              <a:buNone/>
            </a:pPr>
            <a:r>
              <a:rPr lang="en-US" sz="2000" b="1" dirty="0" smtClean="0">
                <a:solidFill>
                  <a:schemeClr val="tx2"/>
                </a:solidFill>
              </a:rPr>
              <a:t>$46,049</a:t>
            </a:r>
            <a:endParaRPr lang="en-US" sz="2000" b="1" dirty="0">
              <a:solidFill>
                <a:schemeClr val="tx2"/>
              </a:solidFill>
            </a:endParaRPr>
          </a:p>
        </p:txBody>
      </p:sp>
    </p:spTree>
    <p:extLst>
      <p:ext uri="{BB962C8B-B14F-4D97-AF65-F5344CB8AC3E}">
        <p14:creationId xmlns:p14="http://schemas.microsoft.com/office/powerpoint/2010/main" val="720561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228599"/>
            <a:ext cx="8458200" cy="2133601"/>
          </a:xfrm>
        </p:spPr>
        <p:txBody>
          <a:bodyPr>
            <a:normAutofit/>
          </a:bodyPr>
          <a:lstStyle/>
          <a:p>
            <a:pPr marL="114300" indent="0" algn="ctr">
              <a:buNone/>
            </a:pPr>
            <a:r>
              <a:rPr lang="en-US" sz="3000" dirty="0" smtClean="0">
                <a:solidFill>
                  <a:schemeClr val="tx1">
                    <a:lumMod val="50000"/>
                    <a:lumOff val="50000"/>
                  </a:schemeClr>
                </a:solidFill>
              </a:rPr>
              <a:t>Trend #4:</a:t>
            </a:r>
          </a:p>
          <a:p>
            <a:pPr marL="114300" indent="0" algn="ctr">
              <a:buNone/>
            </a:pPr>
            <a:r>
              <a:rPr lang="en-US" sz="3000" dirty="0" smtClean="0">
                <a:solidFill>
                  <a:schemeClr val="tx1">
                    <a:lumMod val="50000"/>
                    <a:lumOff val="50000"/>
                  </a:schemeClr>
                </a:solidFill>
              </a:rPr>
              <a:t>Defense sector losses, combined with lower job growth rates in many service sectors, hampered income growth in Allen County</a:t>
            </a:r>
          </a:p>
          <a:p>
            <a:pPr marL="114300" indent="0" algn="ctr">
              <a:buNone/>
            </a:pPr>
            <a:endParaRPr lang="en-US" sz="3000" dirty="0">
              <a:solidFill>
                <a:schemeClr val="tx1">
                  <a:lumMod val="50000"/>
                  <a:lumOff val="50000"/>
                </a:schemeClr>
              </a:solidFill>
            </a:endParaRPr>
          </a:p>
          <a:p>
            <a:pPr marL="114300" indent="0" algn="ctr">
              <a:buNone/>
            </a:pPr>
            <a:endParaRPr lang="en-US" sz="3600" dirty="0"/>
          </a:p>
        </p:txBody>
      </p:sp>
      <p:sp>
        <p:nvSpPr>
          <p:cNvPr id="4" name="TextBox 3"/>
          <p:cNvSpPr txBox="1"/>
          <p:nvPr/>
        </p:nvSpPr>
        <p:spPr>
          <a:xfrm rot="5400000">
            <a:off x="6090910" y="2443491"/>
            <a:ext cx="5410200" cy="523220"/>
          </a:xfrm>
          <a:prstGeom prst="rect">
            <a:avLst/>
          </a:prstGeom>
          <a:noFill/>
        </p:spPr>
        <p:txBody>
          <a:bodyPr wrap="square" rtlCol="0">
            <a:spAutoFit/>
          </a:bodyPr>
          <a:lstStyle/>
          <a:p>
            <a:r>
              <a:rPr lang="en-US" sz="2800" dirty="0" smtClean="0">
                <a:solidFill>
                  <a:schemeClr val="bg1"/>
                </a:solidFill>
              </a:rPr>
              <a:t>Post-Recession Trends</a:t>
            </a:r>
            <a:endParaRPr lang="en-US" sz="2800" dirty="0">
              <a:solidFill>
                <a:schemeClr val="bg1"/>
              </a:solidFill>
            </a:endParaRPr>
          </a:p>
        </p:txBody>
      </p:sp>
      <p:sp>
        <p:nvSpPr>
          <p:cNvPr id="6" name="Text Placeholder 2"/>
          <p:cNvSpPr txBox="1">
            <a:spLocks/>
          </p:cNvSpPr>
          <p:nvPr/>
        </p:nvSpPr>
        <p:spPr>
          <a:xfrm>
            <a:off x="3982872" y="2743200"/>
            <a:ext cx="3581400" cy="42672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Font typeface="Arial" pitchFamily="34" charset="0"/>
              <a:buNone/>
            </a:pPr>
            <a:endParaRPr lang="en-US" sz="3000" dirty="0" smtClean="0">
              <a:solidFill>
                <a:schemeClr val="tx1">
                  <a:lumMod val="50000"/>
                  <a:lumOff val="50000"/>
                </a:schemeClr>
              </a:solidFill>
            </a:endParaRPr>
          </a:p>
          <a:p>
            <a:pPr marL="114300" indent="0" algn="ctr">
              <a:buFont typeface="Arial" pitchFamily="34" charset="0"/>
              <a:buNone/>
            </a:pPr>
            <a:endParaRPr lang="en-US" sz="3600" dirty="0"/>
          </a:p>
        </p:txBody>
      </p:sp>
      <p:sp>
        <p:nvSpPr>
          <p:cNvPr id="5" name="Text Placeholder 2"/>
          <p:cNvSpPr txBox="1">
            <a:spLocks/>
          </p:cNvSpPr>
          <p:nvPr/>
        </p:nvSpPr>
        <p:spPr>
          <a:xfrm>
            <a:off x="76200" y="2286000"/>
            <a:ext cx="2819400" cy="44196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Font typeface="Arial" pitchFamily="34" charset="0"/>
              <a:buNone/>
            </a:pPr>
            <a:endParaRPr lang="en-US" sz="2400" dirty="0" smtClean="0">
              <a:solidFill>
                <a:schemeClr val="tx1">
                  <a:lumMod val="50000"/>
                  <a:lumOff val="50000"/>
                </a:schemeClr>
              </a:solidFill>
            </a:endParaRPr>
          </a:p>
          <a:p>
            <a:pPr marL="114300" indent="0" algn="ctr">
              <a:buFont typeface="Arial" pitchFamily="34" charset="0"/>
              <a:buNone/>
            </a:pPr>
            <a:r>
              <a:rPr lang="en-US" sz="2400" dirty="0" smtClean="0">
                <a:solidFill>
                  <a:schemeClr val="tx1">
                    <a:lumMod val="50000"/>
                    <a:lumOff val="50000"/>
                  </a:schemeClr>
                </a:solidFill>
              </a:rPr>
              <a:t>Total job growth </a:t>
            </a:r>
          </a:p>
          <a:p>
            <a:pPr marL="114300" indent="0" algn="ctr">
              <a:buFont typeface="Arial" pitchFamily="34" charset="0"/>
              <a:buNone/>
            </a:pPr>
            <a:r>
              <a:rPr lang="en-US" sz="2400" u="sng" dirty="0" smtClean="0">
                <a:solidFill>
                  <a:schemeClr val="tx1">
                    <a:lumMod val="50000"/>
                    <a:lumOff val="50000"/>
                  </a:schemeClr>
                </a:solidFill>
              </a:rPr>
              <a:t>2010-2015</a:t>
            </a:r>
          </a:p>
          <a:p>
            <a:pPr marL="114300" indent="0" algn="ctr">
              <a:buFont typeface="Arial" pitchFamily="34" charset="0"/>
              <a:buNone/>
            </a:pPr>
            <a:endParaRPr lang="en-US" sz="2400" dirty="0" smtClean="0">
              <a:solidFill>
                <a:schemeClr val="tx1">
                  <a:lumMod val="50000"/>
                  <a:lumOff val="50000"/>
                </a:schemeClr>
              </a:solidFill>
            </a:endParaRPr>
          </a:p>
          <a:p>
            <a:pPr marL="114300" indent="0" algn="ctr">
              <a:buFont typeface="Arial" pitchFamily="34" charset="0"/>
              <a:buNone/>
            </a:pPr>
            <a:endParaRPr lang="en-US" sz="2400" dirty="0" smtClean="0">
              <a:solidFill>
                <a:schemeClr val="tx1">
                  <a:lumMod val="50000"/>
                  <a:lumOff val="50000"/>
                </a:schemeClr>
              </a:solidFill>
            </a:endParaRPr>
          </a:p>
          <a:p>
            <a:pPr marL="114300" indent="0" algn="ctr">
              <a:buNone/>
            </a:pPr>
            <a:r>
              <a:rPr lang="en-US" sz="1800" dirty="0" smtClean="0">
                <a:solidFill>
                  <a:schemeClr val="tx1">
                    <a:lumMod val="50000"/>
                    <a:lumOff val="50000"/>
                  </a:schemeClr>
                </a:solidFill>
              </a:rPr>
              <a:t>+11,752 jobs</a:t>
            </a:r>
          </a:p>
          <a:p>
            <a:pPr marL="114300" indent="0" algn="ctr">
              <a:buNone/>
            </a:pPr>
            <a:endParaRPr lang="en-US" sz="1800" u="sng" dirty="0" smtClean="0">
              <a:solidFill>
                <a:schemeClr val="tx1">
                  <a:lumMod val="50000"/>
                  <a:lumOff val="50000"/>
                </a:schemeClr>
              </a:solidFill>
            </a:endParaRPr>
          </a:p>
          <a:p>
            <a:pPr marL="114300" indent="0" algn="ctr">
              <a:buNone/>
            </a:pPr>
            <a:r>
              <a:rPr lang="en-US" sz="1800" dirty="0" smtClean="0">
                <a:solidFill>
                  <a:schemeClr val="tx1">
                    <a:lumMod val="50000"/>
                    <a:lumOff val="50000"/>
                  </a:schemeClr>
                </a:solidFill>
              </a:rPr>
              <a:t>+3,365 in manufacturing</a:t>
            </a:r>
          </a:p>
          <a:p>
            <a:pPr marL="114300" indent="0" algn="ctr">
              <a:buNone/>
            </a:pPr>
            <a:r>
              <a:rPr lang="en-US" sz="1800" dirty="0" smtClean="0">
                <a:solidFill>
                  <a:schemeClr val="tx1">
                    <a:lumMod val="50000"/>
                    <a:lumOff val="50000"/>
                  </a:schemeClr>
                </a:solidFill>
              </a:rPr>
              <a:t>+8,387 all other sectors</a:t>
            </a:r>
          </a:p>
          <a:p>
            <a:pPr algn="ctr">
              <a:buFontTx/>
              <a:buChar char="-"/>
            </a:pPr>
            <a:endParaRPr lang="en-US" sz="2400" dirty="0">
              <a:solidFill>
                <a:schemeClr val="tx1">
                  <a:lumMod val="50000"/>
                  <a:lumOff val="50000"/>
                </a:schemeClr>
              </a:solidFill>
            </a:endParaRPr>
          </a:p>
        </p:txBody>
      </p:sp>
      <p:sp>
        <p:nvSpPr>
          <p:cNvPr id="10" name="Text Placeholder 2"/>
          <p:cNvSpPr txBox="1">
            <a:spLocks/>
          </p:cNvSpPr>
          <p:nvPr/>
        </p:nvSpPr>
        <p:spPr>
          <a:xfrm>
            <a:off x="5638800" y="2321256"/>
            <a:ext cx="2760828" cy="440618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Font typeface="Arial" pitchFamily="34" charset="0"/>
              <a:buNone/>
            </a:pPr>
            <a:endParaRPr lang="en-US" sz="2600" u="sng" dirty="0" smtClean="0">
              <a:solidFill>
                <a:schemeClr val="tx1">
                  <a:lumMod val="50000"/>
                  <a:lumOff val="50000"/>
                </a:schemeClr>
              </a:solidFill>
            </a:endParaRPr>
          </a:p>
          <a:p>
            <a:pPr marL="114300" indent="0" algn="ctr">
              <a:buFont typeface="Arial" pitchFamily="34" charset="0"/>
              <a:buNone/>
            </a:pPr>
            <a:endParaRPr lang="en-US" sz="2600" u="sng" dirty="0" smtClean="0">
              <a:solidFill>
                <a:schemeClr val="tx1">
                  <a:lumMod val="50000"/>
                  <a:lumOff val="50000"/>
                </a:schemeClr>
              </a:solidFill>
            </a:endParaRPr>
          </a:p>
          <a:p>
            <a:pPr marL="114300" indent="0" algn="ctr">
              <a:buFont typeface="Arial" pitchFamily="34" charset="0"/>
              <a:buNone/>
            </a:pPr>
            <a:r>
              <a:rPr lang="en-US" sz="2600" u="sng" dirty="0" smtClean="0">
                <a:solidFill>
                  <a:schemeClr val="tx1">
                    <a:lumMod val="50000"/>
                    <a:lumOff val="50000"/>
                  </a:schemeClr>
                </a:solidFill>
              </a:rPr>
              <a:t>Why? </a:t>
            </a:r>
          </a:p>
          <a:p>
            <a:pPr marL="114300" indent="0" algn="ctr">
              <a:buFont typeface="Arial" pitchFamily="34" charset="0"/>
              <a:buNone/>
            </a:pPr>
            <a:endParaRPr lang="en-US" sz="1900" dirty="0" smtClean="0">
              <a:solidFill>
                <a:schemeClr val="tx1">
                  <a:lumMod val="50000"/>
                  <a:lumOff val="50000"/>
                </a:schemeClr>
              </a:solidFill>
            </a:endParaRPr>
          </a:p>
          <a:p>
            <a:pPr marL="114300" indent="0" algn="ctr">
              <a:buNone/>
            </a:pPr>
            <a:endParaRPr lang="en-US" sz="1900" dirty="0" smtClean="0">
              <a:solidFill>
                <a:schemeClr val="tx1">
                  <a:lumMod val="50000"/>
                  <a:lumOff val="50000"/>
                </a:schemeClr>
              </a:solidFill>
            </a:endParaRPr>
          </a:p>
          <a:p>
            <a:pPr marL="114300" indent="0" algn="ctr">
              <a:buNone/>
            </a:pPr>
            <a:r>
              <a:rPr lang="en-US" sz="1900" dirty="0" smtClean="0">
                <a:solidFill>
                  <a:schemeClr val="tx1">
                    <a:lumMod val="50000"/>
                    <a:lumOff val="50000"/>
                  </a:schemeClr>
                </a:solidFill>
              </a:rPr>
              <a:t>-2,000 jobs lost in Allen County, with an average wage of $100,000</a:t>
            </a:r>
          </a:p>
          <a:p>
            <a:pPr marL="114300" indent="0" algn="ctr">
              <a:buNone/>
            </a:pPr>
            <a:endParaRPr lang="en-US" sz="1900" dirty="0">
              <a:solidFill>
                <a:schemeClr val="tx1">
                  <a:lumMod val="50000"/>
                  <a:lumOff val="50000"/>
                </a:schemeClr>
              </a:solidFill>
            </a:endParaRPr>
          </a:p>
          <a:p>
            <a:pPr marL="114300" indent="0" algn="ctr">
              <a:buNone/>
            </a:pPr>
            <a:r>
              <a:rPr lang="en-US" sz="1900" dirty="0" smtClean="0">
                <a:solidFill>
                  <a:schemeClr val="tx1">
                    <a:lumMod val="50000"/>
                    <a:lumOff val="50000"/>
                  </a:schemeClr>
                </a:solidFill>
              </a:rPr>
              <a:t>Net loss of professional, technical and scientific service jobs </a:t>
            </a:r>
          </a:p>
          <a:p>
            <a:pPr marL="114300" indent="0" algn="ctr">
              <a:buNone/>
            </a:pPr>
            <a:r>
              <a:rPr lang="en-US" sz="1900" dirty="0" smtClean="0">
                <a:solidFill>
                  <a:schemeClr val="tx1">
                    <a:lumMod val="50000"/>
                    <a:lumOff val="50000"/>
                  </a:schemeClr>
                </a:solidFill>
              </a:rPr>
              <a:t>(-7% compared to </a:t>
            </a:r>
          </a:p>
          <a:p>
            <a:pPr marL="114300" indent="0" algn="ctr">
              <a:buNone/>
            </a:pPr>
            <a:r>
              <a:rPr lang="en-US" sz="1900" dirty="0" smtClean="0">
                <a:solidFill>
                  <a:schemeClr val="tx1">
                    <a:lumMod val="50000"/>
                    <a:lumOff val="50000"/>
                  </a:schemeClr>
                </a:solidFill>
              </a:rPr>
              <a:t>+16% nationally)</a:t>
            </a:r>
            <a:endParaRPr lang="en-US" sz="1900" dirty="0">
              <a:solidFill>
                <a:schemeClr val="tx1">
                  <a:lumMod val="50000"/>
                  <a:lumOff val="50000"/>
                </a:schemeClr>
              </a:solidFill>
            </a:endParaRPr>
          </a:p>
          <a:p>
            <a:pPr marL="114300" indent="0" algn="ctr">
              <a:buNone/>
            </a:pPr>
            <a:endParaRPr lang="en-US" sz="1900" dirty="0">
              <a:solidFill>
                <a:schemeClr val="tx1">
                  <a:lumMod val="50000"/>
                  <a:lumOff val="50000"/>
                </a:schemeClr>
              </a:solidFill>
            </a:endParaRPr>
          </a:p>
        </p:txBody>
      </p:sp>
      <p:sp>
        <p:nvSpPr>
          <p:cNvPr id="8" name="Text Placeholder 2"/>
          <p:cNvSpPr txBox="1">
            <a:spLocks/>
          </p:cNvSpPr>
          <p:nvPr/>
        </p:nvSpPr>
        <p:spPr>
          <a:xfrm>
            <a:off x="2971800" y="2321256"/>
            <a:ext cx="2590800" cy="4406180"/>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endParaRPr lang="en-US" sz="2400" dirty="0" smtClean="0">
              <a:solidFill>
                <a:schemeClr val="tx1">
                  <a:lumMod val="50000"/>
                  <a:lumOff val="50000"/>
                </a:schemeClr>
              </a:solidFill>
            </a:endParaRPr>
          </a:p>
          <a:p>
            <a:pPr marL="114300" indent="0" algn="ctr">
              <a:buNone/>
            </a:pPr>
            <a:r>
              <a:rPr lang="en-US" sz="2400" dirty="0" smtClean="0">
                <a:solidFill>
                  <a:schemeClr val="tx1">
                    <a:lumMod val="50000"/>
                    <a:lumOff val="50000"/>
                  </a:schemeClr>
                </a:solidFill>
              </a:rPr>
              <a:t>Wage growth</a:t>
            </a:r>
          </a:p>
          <a:p>
            <a:pPr marL="114300" indent="0" algn="ctr">
              <a:buNone/>
            </a:pPr>
            <a:r>
              <a:rPr lang="en-US" sz="2400" u="sng" dirty="0" smtClean="0">
                <a:solidFill>
                  <a:schemeClr val="tx1">
                    <a:lumMod val="50000"/>
                    <a:lumOff val="50000"/>
                  </a:schemeClr>
                </a:solidFill>
              </a:rPr>
              <a:t>2010-2015</a:t>
            </a:r>
          </a:p>
          <a:p>
            <a:pPr algn="ctr">
              <a:buFontTx/>
              <a:buChar char="-"/>
            </a:pPr>
            <a:endParaRPr lang="en-US" sz="2400" dirty="0" smtClean="0">
              <a:solidFill>
                <a:schemeClr val="tx1">
                  <a:lumMod val="50000"/>
                  <a:lumOff val="50000"/>
                </a:schemeClr>
              </a:solidFill>
            </a:endParaRPr>
          </a:p>
          <a:p>
            <a:pPr lvl="3" algn="ctr">
              <a:buFontTx/>
              <a:buChar char="-"/>
            </a:pPr>
            <a:endParaRPr lang="en-US" sz="1800" dirty="0" smtClean="0">
              <a:solidFill>
                <a:schemeClr val="tx1">
                  <a:lumMod val="50000"/>
                  <a:lumOff val="50000"/>
                </a:schemeClr>
              </a:solidFill>
            </a:endParaRPr>
          </a:p>
          <a:p>
            <a:pPr marL="114300" indent="0" algn="ctr">
              <a:buNone/>
            </a:pPr>
            <a:r>
              <a:rPr lang="en-US" sz="1800" dirty="0" smtClean="0">
                <a:solidFill>
                  <a:schemeClr val="tx1">
                    <a:lumMod val="50000"/>
                    <a:lumOff val="50000"/>
                  </a:schemeClr>
                </a:solidFill>
              </a:rPr>
              <a:t>Of the 380 metro areas nationwide, </a:t>
            </a:r>
          </a:p>
          <a:p>
            <a:pPr marL="114300" indent="0" algn="ctr">
              <a:buNone/>
            </a:pPr>
            <a:r>
              <a:rPr lang="en-US" sz="1800" dirty="0" smtClean="0">
                <a:solidFill>
                  <a:schemeClr val="tx1">
                    <a:lumMod val="50000"/>
                    <a:lumOff val="50000"/>
                  </a:schemeClr>
                </a:solidFill>
              </a:rPr>
              <a:t>Fort Wayne ranked in the bottom 10 for n wage growth</a:t>
            </a:r>
            <a:endParaRPr lang="en-US" sz="1800" dirty="0">
              <a:solidFill>
                <a:schemeClr val="tx1">
                  <a:lumMod val="50000"/>
                  <a:lumOff val="50000"/>
                </a:schemeClr>
              </a:solidFill>
            </a:endParaRPr>
          </a:p>
        </p:txBody>
      </p:sp>
    </p:spTree>
    <p:extLst>
      <p:ext uri="{BB962C8B-B14F-4D97-AF65-F5344CB8AC3E}">
        <p14:creationId xmlns:p14="http://schemas.microsoft.com/office/powerpoint/2010/main" val="390340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10"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76200"/>
            <a:ext cx="8458200" cy="1295400"/>
          </a:xfrm>
        </p:spPr>
        <p:txBody>
          <a:bodyPr>
            <a:noAutofit/>
          </a:bodyPr>
          <a:lstStyle/>
          <a:p>
            <a:pPr marL="114300" indent="0" algn="ctr">
              <a:buNone/>
            </a:pPr>
            <a:r>
              <a:rPr lang="en-US" sz="3000" dirty="0" smtClean="0">
                <a:solidFill>
                  <a:schemeClr val="tx1">
                    <a:lumMod val="50000"/>
                    <a:lumOff val="50000"/>
                  </a:schemeClr>
                </a:solidFill>
              </a:rPr>
              <a:t>Trend #5:</a:t>
            </a:r>
          </a:p>
          <a:p>
            <a:pPr marL="114300" indent="0" algn="ctr">
              <a:buNone/>
            </a:pPr>
            <a:r>
              <a:rPr lang="en-US" sz="3000" dirty="0">
                <a:solidFill>
                  <a:schemeClr val="tx1">
                    <a:lumMod val="50000"/>
                    <a:lumOff val="50000"/>
                  </a:schemeClr>
                </a:solidFill>
              </a:rPr>
              <a:t>Wage growth and labor supply key issues to </a:t>
            </a:r>
            <a:r>
              <a:rPr lang="en-US" sz="3000" dirty="0" smtClean="0">
                <a:solidFill>
                  <a:schemeClr val="tx1">
                    <a:lumMod val="50000"/>
                    <a:lumOff val="50000"/>
                  </a:schemeClr>
                </a:solidFill>
              </a:rPr>
              <a:t>watch</a:t>
            </a:r>
            <a:endParaRPr lang="en-US" sz="3000" dirty="0">
              <a:solidFill>
                <a:schemeClr val="tx1">
                  <a:lumMod val="50000"/>
                  <a:lumOff val="50000"/>
                </a:schemeClr>
              </a:solidFill>
            </a:endParaRPr>
          </a:p>
          <a:p>
            <a:pPr marL="114300" indent="0" algn="ctr">
              <a:buNone/>
            </a:pPr>
            <a:endParaRPr lang="en-US" sz="3000" dirty="0" smtClean="0">
              <a:solidFill>
                <a:schemeClr val="tx1">
                  <a:lumMod val="50000"/>
                  <a:lumOff val="50000"/>
                </a:schemeClr>
              </a:solidFill>
            </a:endParaRPr>
          </a:p>
          <a:p>
            <a:pPr marL="114300" indent="0" algn="ctr">
              <a:buNone/>
            </a:pPr>
            <a:endParaRPr lang="en-US" sz="3000" dirty="0" smtClean="0">
              <a:solidFill>
                <a:schemeClr val="tx1">
                  <a:lumMod val="50000"/>
                  <a:lumOff val="5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138444849"/>
              </p:ext>
            </p:extLst>
          </p:nvPr>
        </p:nvGraphicFramePr>
        <p:xfrm>
          <a:off x="304800" y="2705101"/>
          <a:ext cx="8077200" cy="1905000"/>
        </p:xfrm>
        <a:graphic>
          <a:graphicData uri="http://schemas.openxmlformats.org/drawingml/2006/table">
            <a:tbl>
              <a:tblPr firstRow="1" bandRow="1">
                <a:tableStyleId>{00A15C55-8517-42AA-B614-E9B94910E393}</a:tableStyleId>
              </a:tblPr>
              <a:tblGrid>
                <a:gridCol w="2692400"/>
                <a:gridCol w="2692400"/>
                <a:gridCol w="2692400"/>
              </a:tblGrid>
              <a:tr h="695739">
                <a:tc>
                  <a:txBody>
                    <a:bodyPr/>
                    <a:lstStyle/>
                    <a:p>
                      <a:endParaRPr lang="en-US" dirty="0"/>
                    </a:p>
                  </a:txBody>
                  <a:tcPr/>
                </a:tc>
                <a:tc>
                  <a:txBody>
                    <a:bodyPr/>
                    <a:lstStyle/>
                    <a:p>
                      <a:pPr algn="ctr"/>
                      <a:r>
                        <a:rPr lang="en-US" dirty="0" smtClean="0"/>
                        <a:t>1-year wage growth</a:t>
                      </a:r>
                    </a:p>
                    <a:p>
                      <a:pPr algn="ctr"/>
                      <a:r>
                        <a:rPr lang="en-US" dirty="0" smtClean="0"/>
                        <a:t>Q4 2015</a:t>
                      </a:r>
                      <a:endParaRPr lang="en-US" dirty="0"/>
                    </a:p>
                  </a:txBody>
                  <a:tcPr/>
                </a:tc>
                <a:tc>
                  <a:txBody>
                    <a:bodyPr/>
                    <a:lstStyle/>
                    <a:p>
                      <a:pPr algn="ctr"/>
                      <a:r>
                        <a:rPr lang="en-US" dirty="0" smtClean="0"/>
                        <a:t>Unemployment Rate</a:t>
                      </a:r>
                    </a:p>
                    <a:p>
                      <a:pPr algn="ctr"/>
                      <a:r>
                        <a:rPr lang="en-US" dirty="0" smtClean="0"/>
                        <a:t>May 2016 </a:t>
                      </a:r>
                      <a:endParaRPr lang="en-US" dirty="0"/>
                    </a:p>
                  </a:txBody>
                  <a:tcPr/>
                </a:tc>
              </a:tr>
              <a:tr h="403087">
                <a:tc>
                  <a:txBody>
                    <a:bodyPr/>
                    <a:lstStyle/>
                    <a:p>
                      <a:r>
                        <a:rPr lang="en-US" u="none" dirty="0" smtClean="0"/>
                        <a:t>United</a:t>
                      </a:r>
                      <a:r>
                        <a:rPr lang="en-US" u="none" baseline="0" dirty="0" smtClean="0"/>
                        <a:t> States</a:t>
                      </a:r>
                      <a:endParaRPr lang="en-US" b="1" u="none" dirty="0">
                        <a:solidFill>
                          <a:schemeClr val="tx1">
                            <a:lumMod val="50000"/>
                            <a:lumOff val="50000"/>
                          </a:schemeClr>
                        </a:solidFill>
                      </a:endParaRPr>
                    </a:p>
                  </a:txBody>
                  <a:tcPr/>
                </a:tc>
                <a:tc>
                  <a:txBody>
                    <a:bodyPr/>
                    <a:lstStyle/>
                    <a:p>
                      <a:pPr algn="ctr"/>
                      <a:r>
                        <a:rPr lang="en-US" sz="1800" dirty="0" smtClean="0"/>
                        <a:t>4.4%</a:t>
                      </a:r>
                      <a:endParaRPr lang="en-US" b="1" dirty="0">
                        <a:solidFill>
                          <a:schemeClr val="tx1">
                            <a:lumMod val="50000"/>
                            <a:lumOff val="50000"/>
                          </a:schemeClr>
                        </a:solidFill>
                      </a:endParaRPr>
                    </a:p>
                  </a:txBody>
                  <a:tcPr/>
                </a:tc>
                <a:tc>
                  <a:txBody>
                    <a:bodyPr/>
                    <a:lstStyle/>
                    <a:p>
                      <a:pPr algn="ctr"/>
                      <a:r>
                        <a:rPr lang="en-US" dirty="0" smtClean="0"/>
                        <a:t>4.5</a:t>
                      </a:r>
                      <a:endParaRPr lang="en-US" b="1" dirty="0">
                        <a:solidFill>
                          <a:schemeClr val="tx1">
                            <a:lumMod val="50000"/>
                            <a:lumOff val="50000"/>
                          </a:schemeClr>
                        </a:solidFill>
                      </a:endParaRPr>
                    </a:p>
                  </a:txBody>
                  <a:tcPr/>
                </a:tc>
              </a:tr>
              <a:tr h="403087">
                <a:tc>
                  <a:txBody>
                    <a:bodyPr/>
                    <a:lstStyle/>
                    <a:p>
                      <a:r>
                        <a:rPr lang="en-US" dirty="0" smtClean="0"/>
                        <a:t>Indiana</a:t>
                      </a:r>
                      <a:endParaRPr lang="en-US" b="1" dirty="0">
                        <a:solidFill>
                          <a:schemeClr val="tx1">
                            <a:lumMod val="50000"/>
                            <a:lumOff val="50000"/>
                          </a:schemeClr>
                        </a:solidFill>
                      </a:endParaRPr>
                    </a:p>
                  </a:txBody>
                  <a:tcPr/>
                </a:tc>
                <a:tc>
                  <a:txBody>
                    <a:bodyPr/>
                    <a:lstStyle/>
                    <a:p>
                      <a:pPr algn="ctr"/>
                      <a:r>
                        <a:rPr lang="en-US" dirty="0" smtClean="0"/>
                        <a:t>5.3%</a:t>
                      </a:r>
                      <a:endParaRPr lang="en-US" b="1" dirty="0">
                        <a:solidFill>
                          <a:schemeClr val="tx1">
                            <a:lumMod val="50000"/>
                            <a:lumOff val="50000"/>
                          </a:schemeClr>
                        </a:solidFill>
                      </a:endParaRPr>
                    </a:p>
                  </a:txBody>
                  <a:tcPr/>
                </a:tc>
                <a:tc>
                  <a:txBody>
                    <a:bodyPr/>
                    <a:lstStyle/>
                    <a:p>
                      <a:pPr algn="ctr"/>
                      <a:r>
                        <a:rPr lang="en-US" dirty="0" smtClean="0"/>
                        <a:t>4.3</a:t>
                      </a:r>
                      <a:endParaRPr lang="en-US" b="1" dirty="0">
                        <a:solidFill>
                          <a:schemeClr val="tx1">
                            <a:lumMod val="50000"/>
                            <a:lumOff val="50000"/>
                          </a:schemeClr>
                        </a:solidFill>
                      </a:endParaRPr>
                    </a:p>
                  </a:txBody>
                  <a:tcPr/>
                </a:tc>
              </a:tr>
              <a:tr h="403087">
                <a:tc>
                  <a:txBody>
                    <a:bodyPr/>
                    <a:lstStyle/>
                    <a:p>
                      <a:r>
                        <a:rPr lang="en-US" dirty="0" smtClean="0"/>
                        <a:t>Allen County </a:t>
                      </a:r>
                      <a:endParaRPr lang="en-US" b="1" dirty="0">
                        <a:solidFill>
                          <a:schemeClr val="tx1">
                            <a:lumMod val="50000"/>
                            <a:lumOff val="50000"/>
                          </a:schemeClr>
                        </a:solidFill>
                      </a:endParaRPr>
                    </a:p>
                  </a:txBody>
                  <a:tcPr/>
                </a:tc>
                <a:tc>
                  <a:txBody>
                    <a:bodyPr/>
                    <a:lstStyle/>
                    <a:p>
                      <a:pPr algn="ctr"/>
                      <a:r>
                        <a:rPr lang="en-US" dirty="0" smtClean="0"/>
                        <a:t>7.3 %</a:t>
                      </a:r>
                      <a:endParaRPr lang="en-US" b="1" dirty="0">
                        <a:solidFill>
                          <a:schemeClr val="tx1">
                            <a:lumMod val="50000"/>
                            <a:lumOff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4.1</a:t>
                      </a:r>
                      <a:endParaRPr lang="en-US" b="1" dirty="0">
                        <a:solidFill>
                          <a:schemeClr val="tx1">
                            <a:lumMod val="50000"/>
                            <a:lumOff val="50000"/>
                          </a:schemeClr>
                        </a:solidFill>
                      </a:endParaRPr>
                    </a:p>
                  </a:txBody>
                  <a:tcPr/>
                </a:tc>
              </a:tr>
            </a:tbl>
          </a:graphicData>
        </a:graphic>
      </p:graphicFrame>
      <p:sp>
        <p:nvSpPr>
          <p:cNvPr id="7" name="TextBox 6"/>
          <p:cNvSpPr txBox="1"/>
          <p:nvPr/>
        </p:nvSpPr>
        <p:spPr>
          <a:xfrm rot="5400000">
            <a:off x="6090910" y="2443491"/>
            <a:ext cx="5410200" cy="523220"/>
          </a:xfrm>
          <a:prstGeom prst="rect">
            <a:avLst/>
          </a:prstGeom>
          <a:noFill/>
        </p:spPr>
        <p:txBody>
          <a:bodyPr wrap="square" rtlCol="0">
            <a:spAutoFit/>
          </a:bodyPr>
          <a:lstStyle/>
          <a:p>
            <a:r>
              <a:rPr lang="en-US" sz="2800" dirty="0" smtClean="0">
                <a:solidFill>
                  <a:schemeClr val="bg1"/>
                </a:solidFill>
              </a:rPr>
              <a:t>Post-Recession Trends</a:t>
            </a:r>
            <a:endParaRPr lang="en-US" sz="2800" dirty="0">
              <a:solidFill>
                <a:schemeClr val="bg1"/>
              </a:solidFill>
            </a:endParaRPr>
          </a:p>
        </p:txBody>
      </p:sp>
    </p:spTree>
    <p:extLst>
      <p:ext uri="{BB962C8B-B14F-4D97-AF65-F5344CB8AC3E}">
        <p14:creationId xmlns:p14="http://schemas.microsoft.com/office/powerpoint/2010/main" val="22924767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2893</TotalTime>
  <Words>4877</Words>
  <Application>Microsoft Office PowerPoint</Application>
  <PresentationFormat>On-screen Show (4:3)</PresentationFormat>
  <Paragraphs>724</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Adjacency</vt:lpstr>
      <vt:lpstr>Target Industries 2.0 Post-Recession Review  &amp;  Business Development  Strategies </vt:lpstr>
      <vt:lpstr>Agenda</vt:lpstr>
      <vt:lpstr>Why define target industries? </vt:lpstr>
      <vt:lpstr>Post-Recession Trends</vt:lpstr>
      <vt:lpstr>PowerPoint Presentation</vt:lpstr>
      <vt:lpstr>PowerPoint Presentation</vt:lpstr>
      <vt:lpstr>Trend #3: Allen County is the most diversified county, but… it is growing slowly and losing ground in PCI compared to rest of the region </vt:lpstr>
      <vt:lpstr>PowerPoint Presentation</vt:lpstr>
      <vt:lpstr>PowerPoint Presentation</vt:lpstr>
      <vt:lpstr>Components of Population Change, 2010-2014</vt:lpstr>
      <vt:lpstr>Target Industries 2.0</vt:lpstr>
      <vt:lpstr>Method for updating targets</vt:lpstr>
      <vt:lpstr>Target Industries 2.0</vt:lpstr>
      <vt:lpstr>Alignment of efforts</vt:lpstr>
      <vt:lpstr>Medical Device and Technology</vt:lpstr>
      <vt:lpstr>Medical Device and Technology</vt:lpstr>
      <vt:lpstr>Specialty Insurance</vt:lpstr>
      <vt:lpstr>Specialty Insurance </vt:lpstr>
      <vt:lpstr>Vehicles </vt:lpstr>
      <vt:lpstr>Vehicles </vt:lpstr>
      <vt:lpstr>Design and Craftsmanship</vt:lpstr>
      <vt:lpstr>Design and Craftsmanship</vt:lpstr>
      <vt:lpstr>Logistics </vt:lpstr>
      <vt:lpstr>Logistics</vt:lpstr>
      <vt:lpstr>Food and Beverage</vt:lpstr>
      <vt:lpstr>Food and Beverage</vt:lpstr>
      <vt:lpstr>Advanced Materials</vt:lpstr>
      <vt:lpstr>Advanced Materials</vt:lpstr>
      <vt:lpstr>Translating Research to Strategy</vt:lpstr>
      <vt:lpstr>Business Development Strategy </vt:lpstr>
      <vt:lpstr>Business Development Strategy </vt:lpstr>
      <vt:lpstr>Business Development Strategy 2016 overview</vt:lpstr>
      <vt:lpstr>Business Development Strategy  2016 / 2017 outlook</vt:lpstr>
      <vt:lpstr>How can you help? </vt:lpstr>
      <vt:lpstr>For More Information</vt:lpstr>
    </vt:vector>
  </TitlesOfParts>
  <Company>Indiana University-Purdue University Fort Wayne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Cutter</dc:creator>
  <cp:lastModifiedBy>Jaclyn Goldsborough</cp:lastModifiedBy>
  <cp:revision>129</cp:revision>
  <cp:lastPrinted>2016-07-12T17:48:16Z</cp:lastPrinted>
  <dcterms:created xsi:type="dcterms:W3CDTF">2016-05-09T13:21:59Z</dcterms:created>
  <dcterms:modified xsi:type="dcterms:W3CDTF">2016-07-13T11:47:01Z</dcterms:modified>
</cp:coreProperties>
</file>